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0"/>
  </p:notesMasterIdLst>
  <p:sldIdLst>
    <p:sldId id="256" r:id="rId2"/>
    <p:sldId id="260" r:id="rId3"/>
    <p:sldId id="303" r:id="rId4"/>
    <p:sldId id="276" r:id="rId5"/>
    <p:sldId id="300" r:id="rId6"/>
    <p:sldId id="304" r:id="rId7"/>
    <p:sldId id="301" r:id="rId8"/>
    <p:sldId id="302" r:id="rId9"/>
    <p:sldId id="305" r:id="rId10"/>
    <p:sldId id="306" r:id="rId11"/>
    <p:sldId id="307" r:id="rId12"/>
    <p:sldId id="308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BE3"/>
    <a:srgbClr val="FFDD00"/>
    <a:srgbClr val="00FB92"/>
    <a:srgbClr val="EBFA00"/>
    <a:srgbClr val="FEF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47AB06-A9A3-4C0D-979B-33EDE7D25B87}">
  <a:tblStyle styleId="{8B47AB06-A9A3-4C0D-979B-33EDE7D25B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4637"/>
  </p:normalViewPr>
  <p:slideViewPr>
    <p:cSldViewPr snapToGrid="0" snapToObjects="1">
      <p:cViewPr varScale="1">
        <p:scale>
          <a:sx n="143" d="100"/>
          <a:sy n="143" d="100"/>
        </p:scale>
        <p:origin x="16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70bd74de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70bd74de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410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70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755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16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809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289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258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065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461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52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209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895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201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475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48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828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01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757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6b11a8b499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6b11a8b499_0_1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94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24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36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64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707a6dabbc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707a6dabbc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99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74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52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6b373fa0a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6b373fa0a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48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860400"/>
            <a:ext cx="3345000" cy="20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2824325"/>
            <a:ext cx="3345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Three columns 3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6"/>
          <p:cNvSpPr txBox="1">
            <a:spLocks noGrp="1"/>
          </p:cNvSpPr>
          <p:nvPr>
            <p:ph type="subTitle" idx="1"/>
          </p:nvPr>
        </p:nvSpPr>
        <p:spPr>
          <a:xfrm>
            <a:off x="6845725" y="1359250"/>
            <a:ext cx="1578300" cy="2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8" name="Google Shape;738;p26"/>
          <p:cNvSpPr txBox="1">
            <a:spLocks noGrp="1"/>
          </p:cNvSpPr>
          <p:nvPr>
            <p:ph type="subTitle" idx="2"/>
          </p:nvPr>
        </p:nvSpPr>
        <p:spPr>
          <a:xfrm>
            <a:off x="6845725" y="1636550"/>
            <a:ext cx="15783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26"/>
          <p:cNvSpPr txBox="1">
            <a:spLocks noGrp="1"/>
          </p:cNvSpPr>
          <p:nvPr>
            <p:ph type="subTitle" idx="3"/>
          </p:nvPr>
        </p:nvSpPr>
        <p:spPr>
          <a:xfrm>
            <a:off x="6845725" y="3234850"/>
            <a:ext cx="1578300" cy="2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0" name="Google Shape;740;p26"/>
          <p:cNvSpPr txBox="1">
            <a:spLocks noGrp="1"/>
          </p:cNvSpPr>
          <p:nvPr>
            <p:ph type="subTitle" idx="4"/>
          </p:nvPr>
        </p:nvSpPr>
        <p:spPr>
          <a:xfrm>
            <a:off x="6845725" y="3512150"/>
            <a:ext cx="15783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6"/>
          <p:cNvSpPr txBox="1">
            <a:spLocks noGrp="1"/>
          </p:cNvSpPr>
          <p:nvPr>
            <p:ph type="subTitle" idx="5"/>
          </p:nvPr>
        </p:nvSpPr>
        <p:spPr>
          <a:xfrm>
            <a:off x="6845725" y="2297050"/>
            <a:ext cx="1578300" cy="2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2" name="Google Shape;742;p26"/>
          <p:cNvSpPr txBox="1">
            <a:spLocks noGrp="1"/>
          </p:cNvSpPr>
          <p:nvPr>
            <p:ph type="subTitle" idx="6"/>
          </p:nvPr>
        </p:nvSpPr>
        <p:spPr>
          <a:xfrm>
            <a:off x="6845725" y="2574350"/>
            <a:ext cx="1578300" cy="5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7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7266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125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720000" y="3152225"/>
            <a:ext cx="7704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subTitle" idx="1"/>
          </p:nvPr>
        </p:nvSpPr>
        <p:spPr>
          <a:xfrm>
            <a:off x="2030400" y="1767600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subTitle" idx="2"/>
          </p:nvPr>
        </p:nvSpPr>
        <p:spPr>
          <a:xfrm>
            <a:off x="2030400" y="2088000"/>
            <a:ext cx="16956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subTitle" idx="3"/>
          </p:nvPr>
        </p:nvSpPr>
        <p:spPr>
          <a:xfrm>
            <a:off x="5443200" y="1767600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subTitle" idx="4"/>
          </p:nvPr>
        </p:nvSpPr>
        <p:spPr>
          <a:xfrm>
            <a:off x="5443200" y="2087950"/>
            <a:ext cx="16956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subTitle" idx="5"/>
          </p:nvPr>
        </p:nvSpPr>
        <p:spPr>
          <a:xfrm>
            <a:off x="2030400" y="2937550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subTitle" idx="6"/>
          </p:nvPr>
        </p:nvSpPr>
        <p:spPr>
          <a:xfrm>
            <a:off x="2030400" y="3257900"/>
            <a:ext cx="16956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subTitle" idx="7"/>
          </p:nvPr>
        </p:nvSpPr>
        <p:spPr>
          <a:xfrm>
            <a:off x="5443200" y="2937550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8"/>
          </p:nvPr>
        </p:nvSpPr>
        <p:spPr>
          <a:xfrm>
            <a:off x="5443200" y="3257900"/>
            <a:ext cx="16956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564214" y="3332756"/>
            <a:ext cx="571419" cy="1339946"/>
            <a:chOff x="564214" y="3344581"/>
            <a:chExt cx="571419" cy="1339946"/>
          </a:xfrm>
        </p:grpSpPr>
        <p:sp>
          <p:nvSpPr>
            <p:cNvPr id="246" name="Google Shape;246;p15"/>
            <p:cNvSpPr/>
            <p:nvPr/>
          </p:nvSpPr>
          <p:spPr>
            <a:xfrm>
              <a:off x="732894" y="3344581"/>
              <a:ext cx="402740" cy="986499"/>
            </a:xfrm>
            <a:custGeom>
              <a:avLst/>
              <a:gdLst/>
              <a:ahLst/>
              <a:cxnLst/>
              <a:rect l="l" t="t" r="r" b="b"/>
              <a:pathLst>
                <a:path w="12566" h="30780" extrusionOk="0">
                  <a:moveTo>
                    <a:pt x="4613" y="1"/>
                  </a:moveTo>
                  <a:cubicBezTo>
                    <a:pt x="4455" y="1"/>
                    <a:pt x="4293" y="7"/>
                    <a:pt x="4128" y="20"/>
                  </a:cubicBezTo>
                  <a:cubicBezTo>
                    <a:pt x="2357" y="304"/>
                    <a:pt x="1555" y="2493"/>
                    <a:pt x="1705" y="4297"/>
                  </a:cubicBezTo>
                  <a:cubicBezTo>
                    <a:pt x="1872" y="6085"/>
                    <a:pt x="2607" y="7856"/>
                    <a:pt x="2407" y="9644"/>
                  </a:cubicBezTo>
                  <a:cubicBezTo>
                    <a:pt x="2156" y="11916"/>
                    <a:pt x="435" y="13837"/>
                    <a:pt x="235" y="16127"/>
                  </a:cubicBezTo>
                  <a:cubicBezTo>
                    <a:pt x="1" y="18817"/>
                    <a:pt x="1906" y="21206"/>
                    <a:pt x="2474" y="23846"/>
                  </a:cubicBezTo>
                  <a:cubicBezTo>
                    <a:pt x="2741" y="25116"/>
                    <a:pt x="2708" y="26486"/>
                    <a:pt x="3192" y="27705"/>
                  </a:cubicBezTo>
                  <a:cubicBezTo>
                    <a:pt x="3901" y="29536"/>
                    <a:pt x="5835" y="30779"/>
                    <a:pt x="7774" y="30779"/>
                  </a:cubicBezTo>
                  <a:cubicBezTo>
                    <a:pt x="8030" y="30779"/>
                    <a:pt x="8286" y="30758"/>
                    <a:pt x="8539" y="30713"/>
                  </a:cubicBezTo>
                  <a:cubicBezTo>
                    <a:pt x="10728" y="30312"/>
                    <a:pt x="12482" y="28257"/>
                    <a:pt x="12532" y="26035"/>
                  </a:cubicBezTo>
                  <a:cubicBezTo>
                    <a:pt x="12566" y="23979"/>
                    <a:pt x="11296" y="22025"/>
                    <a:pt x="11446" y="19969"/>
                  </a:cubicBezTo>
                  <a:cubicBezTo>
                    <a:pt x="11563" y="18449"/>
                    <a:pt x="12449" y="16995"/>
                    <a:pt x="12265" y="15492"/>
                  </a:cubicBezTo>
                  <a:cubicBezTo>
                    <a:pt x="12031" y="13687"/>
                    <a:pt x="10360" y="12401"/>
                    <a:pt x="9775" y="10680"/>
                  </a:cubicBezTo>
                  <a:cubicBezTo>
                    <a:pt x="9190" y="8959"/>
                    <a:pt x="9742" y="7071"/>
                    <a:pt x="9541" y="5266"/>
                  </a:cubicBezTo>
                  <a:cubicBezTo>
                    <a:pt x="9192" y="2189"/>
                    <a:pt x="7564" y="1"/>
                    <a:pt x="4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564214" y="3848022"/>
              <a:ext cx="348127" cy="484436"/>
            </a:xfrm>
            <a:custGeom>
              <a:avLst/>
              <a:gdLst/>
              <a:ahLst/>
              <a:cxnLst/>
              <a:rect l="l" t="t" r="r" b="b"/>
              <a:pathLst>
                <a:path w="10862" h="15115" extrusionOk="0">
                  <a:moveTo>
                    <a:pt x="301" y="1"/>
                  </a:moveTo>
                  <a:cubicBezTo>
                    <a:pt x="1" y="3008"/>
                    <a:pt x="1321" y="6534"/>
                    <a:pt x="2874" y="9124"/>
                  </a:cubicBezTo>
                  <a:cubicBezTo>
                    <a:pt x="4428" y="11747"/>
                    <a:pt x="6784" y="13785"/>
                    <a:pt x="9591" y="14971"/>
                  </a:cubicBezTo>
                  <a:cubicBezTo>
                    <a:pt x="9775" y="15049"/>
                    <a:pt x="9981" y="15115"/>
                    <a:pt x="10174" y="15115"/>
                  </a:cubicBezTo>
                  <a:cubicBezTo>
                    <a:pt x="10314" y="15115"/>
                    <a:pt x="10448" y="15080"/>
                    <a:pt x="10560" y="14988"/>
                  </a:cubicBezTo>
                  <a:cubicBezTo>
                    <a:pt x="10778" y="14821"/>
                    <a:pt x="10811" y="14504"/>
                    <a:pt x="10811" y="14220"/>
                  </a:cubicBezTo>
                  <a:cubicBezTo>
                    <a:pt x="10861" y="7670"/>
                    <a:pt x="6567" y="1889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564214" y="3848022"/>
              <a:ext cx="348127" cy="484436"/>
            </a:xfrm>
            <a:custGeom>
              <a:avLst/>
              <a:gdLst/>
              <a:ahLst/>
              <a:cxnLst/>
              <a:rect l="l" t="t" r="r" b="b"/>
              <a:pathLst>
                <a:path w="10862" h="15115" extrusionOk="0">
                  <a:moveTo>
                    <a:pt x="301" y="1"/>
                  </a:moveTo>
                  <a:cubicBezTo>
                    <a:pt x="1" y="3008"/>
                    <a:pt x="1321" y="6534"/>
                    <a:pt x="2874" y="9124"/>
                  </a:cubicBezTo>
                  <a:cubicBezTo>
                    <a:pt x="4428" y="11747"/>
                    <a:pt x="6784" y="13785"/>
                    <a:pt x="9591" y="14971"/>
                  </a:cubicBezTo>
                  <a:cubicBezTo>
                    <a:pt x="9775" y="15049"/>
                    <a:pt x="9981" y="15115"/>
                    <a:pt x="10174" y="15115"/>
                  </a:cubicBezTo>
                  <a:cubicBezTo>
                    <a:pt x="10314" y="15115"/>
                    <a:pt x="10448" y="15080"/>
                    <a:pt x="10560" y="14988"/>
                  </a:cubicBezTo>
                  <a:cubicBezTo>
                    <a:pt x="10778" y="14821"/>
                    <a:pt x="10811" y="14504"/>
                    <a:pt x="10811" y="14220"/>
                  </a:cubicBezTo>
                  <a:cubicBezTo>
                    <a:pt x="10861" y="7670"/>
                    <a:pt x="6567" y="1889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96485" y="4021541"/>
              <a:ext cx="296719" cy="507159"/>
            </a:xfrm>
            <a:custGeom>
              <a:avLst/>
              <a:gdLst/>
              <a:ahLst/>
              <a:cxnLst/>
              <a:rect l="l" t="t" r="r" b="b"/>
              <a:pathLst>
                <a:path w="9258" h="15824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67" y="117"/>
                    <a:pt x="118" y="167"/>
                  </a:cubicBezTo>
                  <a:lnTo>
                    <a:pt x="435" y="585"/>
                  </a:lnTo>
                  <a:cubicBezTo>
                    <a:pt x="719" y="953"/>
                    <a:pt x="1120" y="1487"/>
                    <a:pt x="1621" y="2172"/>
                  </a:cubicBezTo>
                  <a:cubicBezTo>
                    <a:pt x="2891" y="3910"/>
                    <a:pt x="4077" y="5731"/>
                    <a:pt x="5180" y="7603"/>
                  </a:cubicBezTo>
                  <a:cubicBezTo>
                    <a:pt x="6266" y="9474"/>
                    <a:pt x="7269" y="11395"/>
                    <a:pt x="8171" y="13367"/>
                  </a:cubicBezTo>
                  <a:cubicBezTo>
                    <a:pt x="8505" y="14119"/>
                    <a:pt x="8773" y="14737"/>
                    <a:pt x="8956" y="15171"/>
                  </a:cubicBezTo>
                  <a:cubicBezTo>
                    <a:pt x="9040" y="15372"/>
                    <a:pt x="9107" y="15539"/>
                    <a:pt x="9174" y="15656"/>
                  </a:cubicBezTo>
                  <a:cubicBezTo>
                    <a:pt x="9190" y="15723"/>
                    <a:pt x="9224" y="15773"/>
                    <a:pt x="9257" y="15823"/>
                  </a:cubicBezTo>
                  <a:cubicBezTo>
                    <a:pt x="9240" y="15773"/>
                    <a:pt x="9224" y="15706"/>
                    <a:pt x="9207" y="15656"/>
                  </a:cubicBezTo>
                  <a:cubicBezTo>
                    <a:pt x="9157" y="15522"/>
                    <a:pt x="9090" y="15355"/>
                    <a:pt x="9023" y="15138"/>
                  </a:cubicBezTo>
                  <a:cubicBezTo>
                    <a:pt x="8856" y="14704"/>
                    <a:pt x="8605" y="14085"/>
                    <a:pt x="8271" y="13317"/>
                  </a:cubicBezTo>
                  <a:cubicBezTo>
                    <a:pt x="7402" y="11329"/>
                    <a:pt x="6417" y="9390"/>
                    <a:pt x="5331" y="7502"/>
                  </a:cubicBezTo>
                  <a:cubicBezTo>
                    <a:pt x="4228" y="5631"/>
                    <a:pt x="3025" y="3827"/>
                    <a:pt x="1705" y="2089"/>
                  </a:cubicBezTo>
                  <a:cubicBezTo>
                    <a:pt x="1204" y="1437"/>
                    <a:pt x="786" y="903"/>
                    <a:pt x="485" y="552"/>
                  </a:cubicBezTo>
                  <a:lnTo>
                    <a:pt x="134" y="134"/>
                  </a:lnTo>
                  <a:cubicBezTo>
                    <a:pt x="101" y="84"/>
                    <a:pt x="51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931027" y="3611333"/>
              <a:ext cx="64292" cy="909867"/>
            </a:xfrm>
            <a:custGeom>
              <a:avLst/>
              <a:gdLst/>
              <a:ahLst/>
              <a:cxnLst/>
              <a:rect l="l" t="t" r="r" b="b"/>
              <a:pathLst>
                <a:path w="2006" h="28389" extrusionOk="0">
                  <a:moveTo>
                    <a:pt x="1" y="1"/>
                  </a:moveTo>
                  <a:cubicBezTo>
                    <a:pt x="1" y="101"/>
                    <a:pt x="1" y="201"/>
                    <a:pt x="1" y="301"/>
                  </a:cubicBezTo>
                  <a:cubicBezTo>
                    <a:pt x="18" y="502"/>
                    <a:pt x="18" y="769"/>
                    <a:pt x="34" y="1120"/>
                  </a:cubicBezTo>
                  <a:cubicBezTo>
                    <a:pt x="68" y="1855"/>
                    <a:pt x="118" y="2891"/>
                    <a:pt x="168" y="4178"/>
                  </a:cubicBezTo>
                  <a:cubicBezTo>
                    <a:pt x="302" y="6734"/>
                    <a:pt x="519" y="10293"/>
                    <a:pt x="786" y="14220"/>
                  </a:cubicBezTo>
                  <a:cubicBezTo>
                    <a:pt x="1070" y="18129"/>
                    <a:pt x="1354" y="21671"/>
                    <a:pt x="1588" y="24245"/>
                  </a:cubicBezTo>
                  <a:cubicBezTo>
                    <a:pt x="1705" y="25514"/>
                    <a:pt x="1805" y="26550"/>
                    <a:pt x="1872" y="27269"/>
                  </a:cubicBezTo>
                  <a:cubicBezTo>
                    <a:pt x="1906" y="27620"/>
                    <a:pt x="1939" y="27904"/>
                    <a:pt x="1956" y="28104"/>
                  </a:cubicBezTo>
                  <a:cubicBezTo>
                    <a:pt x="1973" y="28204"/>
                    <a:pt x="1989" y="28288"/>
                    <a:pt x="2006" y="28388"/>
                  </a:cubicBezTo>
                  <a:cubicBezTo>
                    <a:pt x="2006" y="28288"/>
                    <a:pt x="2006" y="28188"/>
                    <a:pt x="1989" y="28104"/>
                  </a:cubicBezTo>
                  <a:cubicBezTo>
                    <a:pt x="1973" y="27887"/>
                    <a:pt x="1956" y="27620"/>
                    <a:pt x="1939" y="27269"/>
                  </a:cubicBezTo>
                  <a:cubicBezTo>
                    <a:pt x="1889" y="26534"/>
                    <a:pt x="1805" y="25498"/>
                    <a:pt x="1705" y="24228"/>
                  </a:cubicBezTo>
                  <a:cubicBezTo>
                    <a:pt x="1505" y="21671"/>
                    <a:pt x="1237" y="18113"/>
                    <a:pt x="953" y="14203"/>
                  </a:cubicBezTo>
                  <a:cubicBezTo>
                    <a:pt x="686" y="10276"/>
                    <a:pt x="452" y="6734"/>
                    <a:pt x="302" y="4161"/>
                  </a:cubicBezTo>
                  <a:cubicBezTo>
                    <a:pt x="218" y="2891"/>
                    <a:pt x="151" y="1855"/>
                    <a:pt x="101" y="1120"/>
                  </a:cubicBezTo>
                  <a:cubicBezTo>
                    <a:pt x="68" y="769"/>
                    <a:pt x="51" y="502"/>
                    <a:pt x="34" y="301"/>
                  </a:cubicBezTo>
                  <a:cubicBezTo>
                    <a:pt x="34" y="201"/>
                    <a:pt x="18" y="10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842697" y="4391558"/>
              <a:ext cx="240984" cy="292969"/>
            </a:xfrm>
            <a:custGeom>
              <a:avLst/>
              <a:gdLst/>
              <a:ahLst/>
              <a:cxnLst/>
              <a:rect l="l" t="t" r="r" b="b"/>
              <a:pathLst>
                <a:path w="7519" h="9141" extrusionOk="0">
                  <a:moveTo>
                    <a:pt x="0" y="1"/>
                  </a:moveTo>
                  <a:lnTo>
                    <a:pt x="301" y="5715"/>
                  </a:lnTo>
                  <a:cubicBezTo>
                    <a:pt x="401" y="7636"/>
                    <a:pt x="1988" y="9140"/>
                    <a:pt x="3910" y="9140"/>
                  </a:cubicBezTo>
                  <a:cubicBezTo>
                    <a:pt x="5898" y="9140"/>
                    <a:pt x="7519" y="7520"/>
                    <a:pt x="7519" y="5531"/>
                  </a:cubicBezTo>
                  <a:lnTo>
                    <a:pt x="75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7805912" y="4279127"/>
            <a:ext cx="1022844" cy="394696"/>
            <a:chOff x="7805912" y="4279127"/>
            <a:chExt cx="1022844" cy="394696"/>
          </a:xfrm>
        </p:grpSpPr>
        <p:sp>
          <p:nvSpPr>
            <p:cNvPr id="253" name="Google Shape;253;p15"/>
            <p:cNvSpPr/>
            <p:nvPr/>
          </p:nvSpPr>
          <p:spPr>
            <a:xfrm>
              <a:off x="7846071" y="4365341"/>
              <a:ext cx="949481" cy="308481"/>
            </a:xfrm>
            <a:custGeom>
              <a:avLst/>
              <a:gdLst/>
              <a:ahLst/>
              <a:cxnLst/>
              <a:rect l="l" t="t" r="r" b="b"/>
              <a:pathLst>
                <a:path w="29625" h="9625" extrusionOk="0">
                  <a:moveTo>
                    <a:pt x="1" y="0"/>
                  </a:moveTo>
                  <a:lnTo>
                    <a:pt x="1" y="9624"/>
                  </a:lnTo>
                  <a:lnTo>
                    <a:pt x="29625" y="9624"/>
                  </a:lnTo>
                  <a:lnTo>
                    <a:pt x="296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805912" y="4279127"/>
              <a:ext cx="1022844" cy="86247"/>
            </a:xfrm>
            <a:custGeom>
              <a:avLst/>
              <a:gdLst/>
              <a:ahLst/>
              <a:cxnLst/>
              <a:rect l="l" t="t" r="r" b="b"/>
              <a:pathLst>
                <a:path w="31914" h="2691" extrusionOk="0">
                  <a:moveTo>
                    <a:pt x="1" y="0"/>
                  </a:moveTo>
                  <a:lnTo>
                    <a:pt x="1" y="2690"/>
                  </a:lnTo>
                  <a:lnTo>
                    <a:pt x="31914" y="2690"/>
                  </a:lnTo>
                  <a:lnTo>
                    <a:pt x="319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8297527" y="4279127"/>
              <a:ext cx="531229" cy="394696"/>
            </a:xfrm>
            <a:custGeom>
              <a:avLst/>
              <a:gdLst/>
              <a:ahLst/>
              <a:cxnLst/>
              <a:rect l="l" t="t" r="r" b="b"/>
              <a:pathLst>
                <a:path w="16575" h="12315" extrusionOk="0">
                  <a:moveTo>
                    <a:pt x="0" y="0"/>
                  </a:moveTo>
                  <a:lnTo>
                    <a:pt x="0" y="2439"/>
                  </a:lnTo>
                  <a:lnTo>
                    <a:pt x="618" y="12314"/>
                  </a:lnTo>
                  <a:lnTo>
                    <a:pt x="15539" y="12314"/>
                  </a:lnTo>
                  <a:lnTo>
                    <a:pt x="15539" y="2690"/>
                  </a:lnTo>
                  <a:lnTo>
                    <a:pt x="16575" y="2690"/>
                  </a:lnTo>
                  <a:lnTo>
                    <a:pt x="16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7978886" y="4415115"/>
              <a:ext cx="192268" cy="46088"/>
            </a:xfrm>
            <a:custGeom>
              <a:avLst/>
              <a:gdLst/>
              <a:ahLst/>
              <a:cxnLst/>
              <a:rect l="l" t="t" r="r" b="b"/>
              <a:pathLst>
                <a:path w="5999" h="1438" extrusionOk="0">
                  <a:moveTo>
                    <a:pt x="0" y="1"/>
                  </a:moveTo>
                  <a:lnTo>
                    <a:pt x="0" y="1438"/>
                  </a:lnTo>
                  <a:lnTo>
                    <a:pt x="5999" y="1438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7953726" y="4519566"/>
              <a:ext cx="247426" cy="98009"/>
            </a:xfrm>
            <a:custGeom>
              <a:avLst/>
              <a:gdLst/>
              <a:ahLst/>
              <a:cxnLst/>
              <a:rect l="l" t="t" r="r" b="b"/>
              <a:pathLst>
                <a:path w="7720" h="3058" extrusionOk="0">
                  <a:moveTo>
                    <a:pt x="0" y="0"/>
                  </a:moveTo>
                  <a:lnTo>
                    <a:pt x="0" y="3058"/>
                  </a:lnTo>
                  <a:lnTo>
                    <a:pt x="7720" y="3058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5"/>
          <p:cNvGrpSpPr/>
          <p:nvPr/>
        </p:nvGrpSpPr>
        <p:grpSpPr>
          <a:xfrm>
            <a:off x="8043992" y="3722915"/>
            <a:ext cx="509851" cy="559625"/>
            <a:chOff x="1203067" y="4113653"/>
            <a:chExt cx="509851" cy="559625"/>
          </a:xfrm>
        </p:grpSpPr>
        <p:sp>
          <p:nvSpPr>
            <p:cNvPr id="259" name="Google Shape;259;p15"/>
            <p:cNvSpPr/>
            <p:nvPr/>
          </p:nvSpPr>
          <p:spPr>
            <a:xfrm>
              <a:off x="1251270" y="4223424"/>
              <a:ext cx="419342" cy="149962"/>
            </a:xfrm>
            <a:custGeom>
              <a:avLst/>
              <a:gdLst/>
              <a:ahLst/>
              <a:cxnLst/>
              <a:rect l="l" t="t" r="r" b="b"/>
              <a:pathLst>
                <a:path w="13084" h="4679" extrusionOk="0">
                  <a:moveTo>
                    <a:pt x="1" y="0"/>
                  </a:moveTo>
                  <a:lnTo>
                    <a:pt x="51" y="3626"/>
                  </a:lnTo>
                  <a:lnTo>
                    <a:pt x="13083" y="4679"/>
                  </a:lnTo>
                  <a:lnTo>
                    <a:pt x="12682" y="1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1338574" y="4276435"/>
              <a:ext cx="255983" cy="42338"/>
            </a:xfrm>
            <a:custGeom>
              <a:avLst/>
              <a:gdLst/>
              <a:ahLst/>
              <a:cxnLst/>
              <a:rect l="l" t="t" r="r" b="b"/>
              <a:pathLst>
                <a:path w="7987" h="1321" extrusionOk="0">
                  <a:moveTo>
                    <a:pt x="50" y="0"/>
                  </a:moveTo>
                  <a:lnTo>
                    <a:pt x="0" y="652"/>
                  </a:lnTo>
                  <a:lnTo>
                    <a:pt x="7937" y="1320"/>
                  </a:lnTo>
                  <a:lnTo>
                    <a:pt x="7987" y="6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1204157" y="4113653"/>
              <a:ext cx="416650" cy="142462"/>
            </a:xfrm>
            <a:custGeom>
              <a:avLst/>
              <a:gdLst/>
              <a:ahLst/>
              <a:cxnLst/>
              <a:rect l="l" t="t" r="r" b="b"/>
              <a:pathLst>
                <a:path w="13000" h="4445" extrusionOk="0">
                  <a:moveTo>
                    <a:pt x="0" y="0"/>
                  </a:moveTo>
                  <a:lnTo>
                    <a:pt x="0" y="3609"/>
                  </a:lnTo>
                  <a:lnTo>
                    <a:pt x="13000" y="4445"/>
                  </a:lnTo>
                  <a:lnTo>
                    <a:pt x="13000" y="4445"/>
                  </a:lnTo>
                  <a:lnTo>
                    <a:pt x="12665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204157" y="4129165"/>
              <a:ext cx="395753" cy="107688"/>
            </a:xfrm>
            <a:custGeom>
              <a:avLst/>
              <a:gdLst/>
              <a:ahLst/>
              <a:cxnLst/>
              <a:rect l="l" t="t" r="r" b="b"/>
              <a:pathLst>
                <a:path w="12348" h="3360" extrusionOk="0">
                  <a:moveTo>
                    <a:pt x="0" y="1"/>
                  </a:moveTo>
                  <a:lnTo>
                    <a:pt x="0" y="2440"/>
                  </a:lnTo>
                  <a:lnTo>
                    <a:pt x="12348" y="3359"/>
                  </a:lnTo>
                  <a:lnTo>
                    <a:pt x="12131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1207362" y="4157689"/>
              <a:ext cx="362582" cy="37210"/>
            </a:xfrm>
            <a:custGeom>
              <a:avLst/>
              <a:gdLst/>
              <a:ahLst/>
              <a:cxnLst/>
              <a:rect l="l" t="t" r="r" b="b"/>
              <a:pathLst>
                <a:path w="11313" h="1161" extrusionOk="0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230"/>
                  </a:lnTo>
                  <a:cubicBezTo>
                    <a:pt x="2674" y="347"/>
                    <a:pt x="4077" y="514"/>
                    <a:pt x="5648" y="665"/>
                  </a:cubicBezTo>
                  <a:cubicBezTo>
                    <a:pt x="7202" y="832"/>
                    <a:pt x="8622" y="949"/>
                    <a:pt x="9641" y="1049"/>
                  </a:cubicBezTo>
                  <a:lnTo>
                    <a:pt x="10861" y="1132"/>
                  </a:lnTo>
                  <a:cubicBezTo>
                    <a:pt x="10949" y="1152"/>
                    <a:pt x="11037" y="1160"/>
                    <a:pt x="11125" y="1160"/>
                  </a:cubicBezTo>
                  <a:cubicBezTo>
                    <a:pt x="11188" y="1160"/>
                    <a:pt x="11250" y="1156"/>
                    <a:pt x="11312" y="1149"/>
                  </a:cubicBezTo>
                  <a:cubicBezTo>
                    <a:pt x="11162" y="1116"/>
                    <a:pt x="11011" y="1082"/>
                    <a:pt x="10861" y="1066"/>
                  </a:cubicBezTo>
                  <a:lnTo>
                    <a:pt x="9658" y="932"/>
                  </a:lnTo>
                  <a:cubicBezTo>
                    <a:pt x="8639" y="798"/>
                    <a:pt x="7219" y="648"/>
                    <a:pt x="5665" y="497"/>
                  </a:cubicBezTo>
                  <a:cubicBezTo>
                    <a:pt x="4094" y="330"/>
                    <a:pt x="2691" y="197"/>
                    <a:pt x="1655" y="113"/>
                  </a:cubicBezTo>
                  <a:lnTo>
                    <a:pt x="452" y="13"/>
                  </a:lnTo>
                  <a:cubicBezTo>
                    <a:pt x="376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1203067" y="4178586"/>
              <a:ext cx="365787" cy="26121"/>
            </a:xfrm>
            <a:custGeom>
              <a:avLst/>
              <a:gdLst/>
              <a:ahLst/>
              <a:cxnLst/>
              <a:rect l="l" t="t" r="r" b="b"/>
              <a:pathLst>
                <a:path w="11413" h="815" extrusionOk="0">
                  <a:moveTo>
                    <a:pt x="226" y="0"/>
                  </a:moveTo>
                  <a:cubicBezTo>
                    <a:pt x="151" y="0"/>
                    <a:pt x="76" y="4"/>
                    <a:pt x="1" y="13"/>
                  </a:cubicBezTo>
                  <a:cubicBezTo>
                    <a:pt x="135" y="46"/>
                    <a:pt x="285" y="63"/>
                    <a:pt x="435" y="79"/>
                  </a:cubicBezTo>
                  <a:lnTo>
                    <a:pt x="1655" y="196"/>
                  </a:lnTo>
                  <a:cubicBezTo>
                    <a:pt x="2691" y="280"/>
                    <a:pt x="4128" y="380"/>
                    <a:pt x="5698" y="497"/>
                  </a:cubicBezTo>
                  <a:cubicBezTo>
                    <a:pt x="7269" y="597"/>
                    <a:pt x="8706" y="698"/>
                    <a:pt x="9742" y="748"/>
                  </a:cubicBezTo>
                  <a:lnTo>
                    <a:pt x="10962" y="815"/>
                  </a:lnTo>
                  <a:lnTo>
                    <a:pt x="11413" y="815"/>
                  </a:lnTo>
                  <a:cubicBezTo>
                    <a:pt x="11262" y="764"/>
                    <a:pt x="11112" y="748"/>
                    <a:pt x="10962" y="748"/>
                  </a:cubicBezTo>
                  <a:lnTo>
                    <a:pt x="9742" y="631"/>
                  </a:lnTo>
                  <a:cubicBezTo>
                    <a:pt x="8706" y="547"/>
                    <a:pt x="7286" y="430"/>
                    <a:pt x="5715" y="330"/>
                  </a:cubicBezTo>
                  <a:cubicBezTo>
                    <a:pt x="4128" y="213"/>
                    <a:pt x="2708" y="130"/>
                    <a:pt x="1672" y="63"/>
                  </a:cubicBezTo>
                  <a:lnTo>
                    <a:pt x="452" y="13"/>
                  </a:lnTo>
                  <a:cubicBezTo>
                    <a:pt x="377" y="4"/>
                    <a:pt x="302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1256110" y="4330535"/>
              <a:ext cx="418252" cy="138168"/>
            </a:xfrm>
            <a:custGeom>
              <a:avLst/>
              <a:gdLst/>
              <a:ahLst/>
              <a:cxnLst/>
              <a:rect l="l" t="t" r="r" b="b"/>
              <a:pathLst>
                <a:path w="13050" h="4311" extrusionOk="0">
                  <a:moveTo>
                    <a:pt x="0" y="0"/>
                  </a:moveTo>
                  <a:lnTo>
                    <a:pt x="33" y="3626"/>
                  </a:lnTo>
                  <a:lnTo>
                    <a:pt x="13049" y="4311"/>
                  </a:lnTo>
                  <a:lnTo>
                    <a:pt x="12682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1296268" y="4334798"/>
              <a:ext cx="7532" cy="114098"/>
            </a:xfrm>
            <a:custGeom>
              <a:avLst/>
              <a:gdLst/>
              <a:ahLst/>
              <a:cxnLst/>
              <a:rect l="l" t="t" r="r" b="b"/>
              <a:pathLst>
                <a:path w="235" h="3560" extrusionOk="0">
                  <a:moveTo>
                    <a:pt x="52" y="0"/>
                  </a:moveTo>
                  <a:cubicBezTo>
                    <a:pt x="51" y="0"/>
                    <a:pt x="51" y="1"/>
                    <a:pt x="50" y="1"/>
                  </a:cubicBezTo>
                  <a:cubicBezTo>
                    <a:pt x="0" y="1"/>
                    <a:pt x="0" y="803"/>
                    <a:pt x="34" y="1788"/>
                  </a:cubicBezTo>
                  <a:cubicBezTo>
                    <a:pt x="67" y="2764"/>
                    <a:pt x="132" y="3560"/>
                    <a:pt x="182" y="3560"/>
                  </a:cubicBezTo>
                  <a:cubicBezTo>
                    <a:pt x="183" y="3560"/>
                    <a:pt x="183" y="3560"/>
                    <a:pt x="184" y="3560"/>
                  </a:cubicBezTo>
                  <a:cubicBezTo>
                    <a:pt x="234" y="3560"/>
                    <a:pt x="234" y="2758"/>
                    <a:pt x="201" y="1772"/>
                  </a:cubicBezTo>
                  <a:cubicBezTo>
                    <a:pt x="168" y="796"/>
                    <a:pt x="10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1315530" y="4335887"/>
              <a:ext cx="6474" cy="114066"/>
            </a:xfrm>
            <a:custGeom>
              <a:avLst/>
              <a:gdLst/>
              <a:ahLst/>
              <a:cxnLst/>
              <a:rect l="l" t="t" r="r" b="b"/>
              <a:pathLst>
                <a:path w="202" h="3559" extrusionOk="0">
                  <a:moveTo>
                    <a:pt x="68" y="0"/>
                  </a:moveTo>
                  <a:cubicBezTo>
                    <a:pt x="17" y="0"/>
                    <a:pt x="1" y="802"/>
                    <a:pt x="17" y="1788"/>
                  </a:cubicBezTo>
                  <a:cubicBezTo>
                    <a:pt x="34" y="2774"/>
                    <a:pt x="84" y="3559"/>
                    <a:pt x="134" y="3559"/>
                  </a:cubicBezTo>
                  <a:cubicBezTo>
                    <a:pt x="184" y="3559"/>
                    <a:pt x="201" y="2757"/>
                    <a:pt x="184" y="1771"/>
                  </a:cubicBezTo>
                  <a:cubicBezTo>
                    <a:pt x="168" y="802"/>
                    <a:pt x="10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1354631" y="4386751"/>
              <a:ext cx="226017" cy="18781"/>
            </a:xfrm>
            <a:custGeom>
              <a:avLst/>
              <a:gdLst/>
              <a:ahLst/>
              <a:cxnLst/>
              <a:rect l="l" t="t" r="r" b="b"/>
              <a:pathLst>
                <a:path w="7052" h="586" extrusionOk="0">
                  <a:moveTo>
                    <a:pt x="0" y="0"/>
                  </a:moveTo>
                  <a:lnTo>
                    <a:pt x="0" y="0"/>
                  </a:lnTo>
                  <a:cubicBezTo>
                    <a:pt x="1810" y="206"/>
                    <a:pt x="3890" y="333"/>
                    <a:pt x="5815" y="483"/>
                  </a:cubicBezTo>
                  <a:lnTo>
                    <a:pt x="5815" y="483"/>
                  </a:lnTo>
                  <a:lnTo>
                    <a:pt x="0" y="0"/>
                  </a:lnTo>
                  <a:close/>
                  <a:moveTo>
                    <a:pt x="5815" y="483"/>
                  </a:moveTo>
                  <a:lnTo>
                    <a:pt x="7051" y="585"/>
                  </a:lnTo>
                  <a:cubicBezTo>
                    <a:pt x="6650" y="549"/>
                    <a:pt x="6236" y="515"/>
                    <a:pt x="5815" y="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1354631" y="4386751"/>
              <a:ext cx="226017" cy="19134"/>
            </a:xfrm>
            <a:custGeom>
              <a:avLst/>
              <a:gdLst/>
              <a:ahLst/>
              <a:cxnLst/>
              <a:rect l="l" t="t" r="r" b="b"/>
              <a:pathLst>
                <a:path w="7052" h="597" extrusionOk="0">
                  <a:moveTo>
                    <a:pt x="0" y="0"/>
                  </a:moveTo>
                  <a:cubicBezTo>
                    <a:pt x="335" y="101"/>
                    <a:pt x="669" y="151"/>
                    <a:pt x="1020" y="167"/>
                  </a:cubicBezTo>
                  <a:cubicBezTo>
                    <a:pt x="1655" y="251"/>
                    <a:pt x="2540" y="335"/>
                    <a:pt x="3526" y="401"/>
                  </a:cubicBezTo>
                  <a:cubicBezTo>
                    <a:pt x="4495" y="468"/>
                    <a:pt x="5381" y="535"/>
                    <a:pt x="6015" y="568"/>
                  </a:cubicBezTo>
                  <a:cubicBezTo>
                    <a:pt x="6221" y="588"/>
                    <a:pt x="6427" y="596"/>
                    <a:pt x="6629" y="596"/>
                  </a:cubicBezTo>
                  <a:cubicBezTo>
                    <a:pt x="6772" y="596"/>
                    <a:pt x="6913" y="592"/>
                    <a:pt x="7051" y="585"/>
                  </a:cubicBezTo>
                  <a:cubicBezTo>
                    <a:pt x="6717" y="518"/>
                    <a:pt x="6366" y="468"/>
                    <a:pt x="6032" y="452"/>
                  </a:cubicBezTo>
                  <a:cubicBezTo>
                    <a:pt x="5397" y="385"/>
                    <a:pt x="4512" y="301"/>
                    <a:pt x="3526" y="234"/>
                  </a:cubicBezTo>
                  <a:lnTo>
                    <a:pt x="1036" y="51"/>
                  </a:lnTo>
                  <a:cubicBezTo>
                    <a:pt x="685" y="17"/>
                    <a:pt x="35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1603628" y="4361591"/>
              <a:ext cx="8621" cy="103906"/>
            </a:xfrm>
            <a:custGeom>
              <a:avLst/>
              <a:gdLst/>
              <a:ahLst/>
              <a:cxnLst/>
              <a:rect l="l" t="t" r="r" b="b"/>
              <a:pathLst>
                <a:path w="269" h="3242" extrusionOk="0">
                  <a:moveTo>
                    <a:pt x="51" y="0"/>
                  </a:moveTo>
                  <a:cubicBezTo>
                    <a:pt x="1" y="0"/>
                    <a:pt x="1" y="719"/>
                    <a:pt x="51" y="1621"/>
                  </a:cubicBezTo>
                  <a:cubicBezTo>
                    <a:pt x="101" y="2523"/>
                    <a:pt x="168" y="3242"/>
                    <a:pt x="218" y="3242"/>
                  </a:cubicBezTo>
                  <a:cubicBezTo>
                    <a:pt x="268" y="3242"/>
                    <a:pt x="268" y="2506"/>
                    <a:pt x="218" y="1621"/>
                  </a:cubicBezTo>
                  <a:cubicBezTo>
                    <a:pt x="185" y="719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623980" y="4362649"/>
              <a:ext cx="12884" cy="103906"/>
            </a:xfrm>
            <a:custGeom>
              <a:avLst/>
              <a:gdLst/>
              <a:ahLst/>
              <a:cxnLst/>
              <a:rect l="l" t="t" r="r" b="b"/>
              <a:pathLst>
                <a:path w="402" h="3242" extrusionOk="0">
                  <a:moveTo>
                    <a:pt x="34" y="1"/>
                  </a:moveTo>
                  <a:cubicBezTo>
                    <a:pt x="1" y="1"/>
                    <a:pt x="34" y="736"/>
                    <a:pt x="118" y="1638"/>
                  </a:cubicBezTo>
                  <a:cubicBezTo>
                    <a:pt x="201" y="2523"/>
                    <a:pt x="318" y="3242"/>
                    <a:pt x="368" y="3242"/>
                  </a:cubicBezTo>
                  <a:cubicBezTo>
                    <a:pt x="402" y="3242"/>
                    <a:pt x="368" y="2507"/>
                    <a:pt x="285" y="1621"/>
                  </a:cubicBezTo>
                  <a:cubicBezTo>
                    <a:pt x="201" y="719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1414597" y="4413000"/>
              <a:ext cx="115188" cy="5897"/>
            </a:xfrm>
            <a:custGeom>
              <a:avLst/>
              <a:gdLst/>
              <a:ahLst/>
              <a:cxnLst/>
              <a:rect l="l" t="t" r="r" b="b"/>
              <a:pathLst>
                <a:path w="3594" h="184" extrusionOk="0">
                  <a:moveTo>
                    <a:pt x="1" y="0"/>
                  </a:moveTo>
                  <a:lnTo>
                    <a:pt x="1" y="0"/>
                  </a:lnTo>
                  <a:cubicBezTo>
                    <a:pt x="1404" y="100"/>
                    <a:pt x="2474" y="167"/>
                    <a:pt x="3593" y="1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1414597" y="4411846"/>
              <a:ext cx="115188" cy="8269"/>
            </a:xfrm>
            <a:custGeom>
              <a:avLst/>
              <a:gdLst/>
              <a:ahLst/>
              <a:cxnLst/>
              <a:rect l="l" t="t" r="r" b="b"/>
              <a:pathLst>
                <a:path w="3594" h="258" extrusionOk="0">
                  <a:moveTo>
                    <a:pt x="471" y="0"/>
                  </a:moveTo>
                  <a:cubicBezTo>
                    <a:pt x="185" y="0"/>
                    <a:pt x="9" y="13"/>
                    <a:pt x="1" y="36"/>
                  </a:cubicBezTo>
                  <a:cubicBezTo>
                    <a:pt x="1" y="86"/>
                    <a:pt x="803" y="170"/>
                    <a:pt x="1789" y="220"/>
                  </a:cubicBezTo>
                  <a:cubicBezTo>
                    <a:pt x="2281" y="245"/>
                    <a:pt x="2728" y="257"/>
                    <a:pt x="3054" y="257"/>
                  </a:cubicBezTo>
                  <a:cubicBezTo>
                    <a:pt x="3380" y="257"/>
                    <a:pt x="3585" y="245"/>
                    <a:pt x="3593" y="220"/>
                  </a:cubicBezTo>
                  <a:cubicBezTo>
                    <a:pt x="3593" y="186"/>
                    <a:pt x="2791" y="103"/>
                    <a:pt x="1805" y="53"/>
                  </a:cubicBezTo>
                  <a:cubicBezTo>
                    <a:pt x="1277" y="17"/>
                    <a:pt x="80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1276974" y="4557577"/>
              <a:ext cx="425239" cy="115700"/>
            </a:xfrm>
            <a:custGeom>
              <a:avLst/>
              <a:gdLst/>
              <a:ahLst/>
              <a:cxnLst/>
              <a:rect l="l" t="t" r="r" b="b"/>
              <a:pathLst>
                <a:path w="13268" h="3610" extrusionOk="0">
                  <a:moveTo>
                    <a:pt x="1" y="0"/>
                  </a:moveTo>
                  <a:lnTo>
                    <a:pt x="235" y="3609"/>
                  </a:lnTo>
                  <a:lnTo>
                    <a:pt x="13267" y="3609"/>
                  </a:lnTo>
                  <a:lnTo>
                    <a:pt x="12733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1293576" y="4573634"/>
              <a:ext cx="404343" cy="85189"/>
            </a:xfrm>
            <a:custGeom>
              <a:avLst/>
              <a:gdLst/>
              <a:ahLst/>
              <a:cxnLst/>
              <a:rect l="l" t="t" r="r" b="b"/>
              <a:pathLst>
                <a:path w="12616" h="2658" extrusionOk="0">
                  <a:moveTo>
                    <a:pt x="1" y="1"/>
                  </a:moveTo>
                  <a:lnTo>
                    <a:pt x="235" y="2657"/>
                  </a:lnTo>
                  <a:lnTo>
                    <a:pt x="12616" y="2473"/>
                  </a:lnTo>
                  <a:lnTo>
                    <a:pt x="12265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1291974" y="4444056"/>
              <a:ext cx="420945" cy="129610"/>
            </a:xfrm>
            <a:custGeom>
              <a:avLst/>
              <a:gdLst/>
              <a:ahLst/>
              <a:cxnLst/>
              <a:rect l="l" t="t" r="r" b="b"/>
              <a:pathLst>
                <a:path w="13134" h="4044" extrusionOk="0">
                  <a:moveTo>
                    <a:pt x="0" y="0"/>
                  </a:moveTo>
                  <a:lnTo>
                    <a:pt x="117" y="3609"/>
                  </a:lnTo>
                  <a:lnTo>
                    <a:pt x="13133" y="4044"/>
                  </a:lnTo>
                  <a:lnTo>
                    <a:pt x="1271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1380880" y="4494375"/>
              <a:ext cx="255983" cy="37531"/>
            </a:xfrm>
            <a:custGeom>
              <a:avLst/>
              <a:gdLst/>
              <a:ahLst/>
              <a:cxnLst/>
              <a:rect l="l" t="t" r="r" b="b"/>
              <a:pathLst>
                <a:path w="7987" h="1171" extrusionOk="0">
                  <a:moveTo>
                    <a:pt x="34" y="1"/>
                  </a:moveTo>
                  <a:lnTo>
                    <a:pt x="0" y="652"/>
                  </a:lnTo>
                  <a:lnTo>
                    <a:pt x="7937" y="1170"/>
                  </a:lnTo>
                  <a:lnTo>
                    <a:pt x="7987" y="51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1294666" y="4608441"/>
              <a:ext cx="396298" cy="5929"/>
            </a:xfrm>
            <a:custGeom>
              <a:avLst/>
              <a:gdLst/>
              <a:ahLst/>
              <a:cxnLst/>
              <a:rect l="l" t="t" r="r" b="b"/>
              <a:pathLst>
                <a:path w="12365" h="185" extrusionOk="0">
                  <a:moveTo>
                    <a:pt x="6182" y="1"/>
                  </a:moveTo>
                  <a:cubicBezTo>
                    <a:pt x="4461" y="17"/>
                    <a:pt x="2924" y="34"/>
                    <a:pt x="1805" y="51"/>
                  </a:cubicBezTo>
                  <a:lnTo>
                    <a:pt x="485" y="84"/>
                  </a:lnTo>
                  <a:cubicBezTo>
                    <a:pt x="318" y="84"/>
                    <a:pt x="150" y="84"/>
                    <a:pt x="0" y="118"/>
                  </a:cubicBezTo>
                  <a:cubicBezTo>
                    <a:pt x="150" y="151"/>
                    <a:pt x="318" y="151"/>
                    <a:pt x="485" y="151"/>
                  </a:cubicBezTo>
                  <a:lnTo>
                    <a:pt x="1805" y="168"/>
                  </a:lnTo>
                  <a:cubicBezTo>
                    <a:pt x="2924" y="184"/>
                    <a:pt x="4478" y="184"/>
                    <a:pt x="6182" y="184"/>
                  </a:cubicBezTo>
                  <a:cubicBezTo>
                    <a:pt x="7886" y="168"/>
                    <a:pt x="9424" y="151"/>
                    <a:pt x="10543" y="134"/>
                  </a:cubicBezTo>
                  <a:lnTo>
                    <a:pt x="11880" y="101"/>
                  </a:lnTo>
                  <a:cubicBezTo>
                    <a:pt x="12030" y="101"/>
                    <a:pt x="12197" y="101"/>
                    <a:pt x="12364" y="67"/>
                  </a:cubicBezTo>
                  <a:cubicBezTo>
                    <a:pt x="12197" y="51"/>
                    <a:pt x="12030" y="34"/>
                    <a:pt x="11880" y="34"/>
                  </a:cubicBezTo>
                  <a:lnTo>
                    <a:pt x="10543" y="17"/>
                  </a:lnTo>
                  <a:cubicBezTo>
                    <a:pt x="9424" y="1"/>
                    <a:pt x="7886" y="1"/>
                    <a:pt x="6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1296268" y="4626645"/>
              <a:ext cx="399503" cy="7532"/>
            </a:xfrm>
            <a:custGeom>
              <a:avLst/>
              <a:gdLst/>
              <a:ahLst/>
              <a:cxnLst/>
              <a:rect l="l" t="t" r="r" b="b"/>
              <a:pathLst>
                <a:path w="12465" h="235" extrusionOk="0">
                  <a:moveTo>
                    <a:pt x="501" y="1"/>
                  </a:moveTo>
                  <a:cubicBezTo>
                    <a:pt x="334" y="1"/>
                    <a:pt x="167" y="1"/>
                    <a:pt x="0" y="34"/>
                  </a:cubicBezTo>
                  <a:cubicBezTo>
                    <a:pt x="167" y="68"/>
                    <a:pt x="334" y="68"/>
                    <a:pt x="501" y="68"/>
                  </a:cubicBezTo>
                  <a:lnTo>
                    <a:pt x="1821" y="118"/>
                  </a:lnTo>
                  <a:cubicBezTo>
                    <a:pt x="2958" y="151"/>
                    <a:pt x="4511" y="185"/>
                    <a:pt x="6232" y="201"/>
                  </a:cubicBezTo>
                  <a:cubicBezTo>
                    <a:pt x="7953" y="235"/>
                    <a:pt x="9507" y="235"/>
                    <a:pt x="10627" y="235"/>
                  </a:cubicBezTo>
                  <a:lnTo>
                    <a:pt x="11964" y="235"/>
                  </a:lnTo>
                  <a:cubicBezTo>
                    <a:pt x="12131" y="235"/>
                    <a:pt x="12298" y="235"/>
                    <a:pt x="12465" y="201"/>
                  </a:cubicBezTo>
                  <a:cubicBezTo>
                    <a:pt x="12298" y="168"/>
                    <a:pt x="12131" y="168"/>
                    <a:pt x="11964" y="168"/>
                  </a:cubicBezTo>
                  <a:lnTo>
                    <a:pt x="10627" y="118"/>
                  </a:lnTo>
                  <a:cubicBezTo>
                    <a:pt x="9507" y="84"/>
                    <a:pt x="7953" y="51"/>
                    <a:pt x="6232" y="34"/>
                  </a:cubicBezTo>
                  <a:cubicBezTo>
                    <a:pt x="4511" y="1"/>
                    <a:pt x="2958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15"/>
          <p:cNvGrpSpPr/>
          <p:nvPr/>
        </p:nvGrpSpPr>
        <p:grpSpPr>
          <a:xfrm>
            <a:off x="1203067" y="4113653"/>
            <a:ext cx="509851" cy="559625"/>
            <a:chOff x="1203067" y="4113653"/>
            <a:chExt cx="509851" cy="559625"/>
          </a:xfrm>
        </p:grpSpPr>
        <p:sp>
          <p:nvSpPr>
            <p:cNvPr id="281" name="Google Shape;281;p15"/>
            <p:cNvSpPr/>
            <p:nvPr/>
          </p:nvSpPr>
          <p:spPr>
            <a:xfrm>
              <a:off x="1251270" y="4223424"/>
              <a:ext cx="419342" cy="149962"/>
            </a:xfrm>
            <a:custGeom>
              <a:avLst/>
              <a:gdLst/>
              <a:ahLst/>
              <a:cxnLst/>
              <a:rect l="l" t="t" r="r" b="b"/>
              <a:pathLst>
                <a:path w="13084" h="4679" extrusionOk="0">
                  <a:moveTo>
                    <a:pt x="1" y="0"/>
                  </a:moveTo>
                  <a:lnTo>
                    <a:pt x="51" y="3626"/>
                  </a:lnTo>
                  <a:lnTo>
                    <a:pt x="13083" y="4679"/>
                  </a:lnTo>
                  <a:lnTo>
                    <a:pt x="12682" y="1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1338574" y="4276435"/>
              <a:ext cx="255983" cy="42338"/>
            </a:xfrm>
            <a:custGeom>
              <a:avLst/>
              <a:gdLst/>
              <a:ahLst/>
              <a:cxnLst/>
              <a:rect l="l" t="t" r="r" b="b"/>
              <a:pathLst>
                <a:path w="7987" h="1321" extrusionOk="0">
                  <a:moveTo>
                    <a:pt x="50" y="0"/>
                  </a:moveTo>
                  <a:lnTo>
                    <a:pt x="0" y="652"/>
                  </a:lnTo>
                  <a:lnTo>
                    <a:pt x="7937" y="1320"/>
                  </a:lnTo>
                  <a:lnTo>
                    <a:pt x="7987" y="6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1204157" y="4113653"/>
              <a:ext cx="416650" cy="142462"/>
            </a:xfrm>
            <a:custGeom>
              <a:avLst/>
              <a:gdLst/>
              <a:ahLst/>
              <a:cxnLst/>
              <a:rect l="l" t="t" r="r" b="b"/>
              <a:pathLst>
                <a:path w="13000" h="4445" extrusionOk="0">
                  <a:moveTo>
                    <a:pt x="0" y="0"/>
                  </a:moveTo>
                  <a:lnTo>
                    <a:pt x="0" y="3609"/>
                  </a:lnTo>
                  <a:lnTo>
                    <a:pt x="13000" y="4445"/>
                  </a:lnTo>
                  <a:lnTo>
                    <a:pt x="13000" y="4445"/>
                  </a:lnTo>
                  <a:lnTo>
                    <a:pt x="12665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204157" y="4129165"/>
              <a:ext cx="395753" cy="107688"/>
            </a:xfrm>
            <a:custGeom>
              <a:avLst/>
              <a:gdLst/>
              <a:ahLst/>
              <a:cxnLst/>
              <a:rect l="l" t="t" r="r" b="b"/>
              <a:pathLst>
                <a:path w="12348" h="3360" extrusionOk="0">
                  <a:moveTo>
                    <a:pt x="0" y="1"/>
                  </a:moveTo>
                  <a:lnTo>
                    <a:pt x="0" y="2440"/>
                  </a:lnTo>
                  <a:lnTo>
                    <a:pt x="12348" y="3359"/>
                  </a:lnTo>
                  <a:lnTo>
                    <a:pt x="12131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207362" y="4157689"/>
              <a:ext cx="362582" cy="37210"/>
            </a:xfrm>
            <a:custGeom>
              <a:avLst/>
              <a:gdLst/>
              <a:ahLst/>
              <a:cxnLst/>
              <a:rect l="l" t="t" r="r" b="b"/>
              <a:pathLst>
                <a:path w="11313" h="1161" extrusionOk="0">
                  <a:moveTo>
                    <a:pt x="226" y="0"/>
                  </a:moveTo>
                  <a:cubicBezTo>
                    <a:pt x="151" y="0"/>
                    <a:pt x="76" y="5"/>
                    <a:pt x="1" y="13"/>
                  </a:cubicBezTo>
                  <a:cubicBezTo>
                    <a:pt x="134" y="46"/>
                    <a:pt x="285" y="80"/>
                    <a:pt x="435" y="80"/>
                  </a:cubicBezTo>
                  <a:lnTo>
                    <a:pt x="1655" y="230"/>
                  </a:lnTo>
                  <a:cubicBezTo>
                    <a:pt x="2674" y="347"/>
                    <a:pt x="4077" y="514"/>
                    <a:pt x="5648" y="665"/>
                  </a:cubicBezTo>
                  <a:cubicBezTo>
                    <a:pt x="7202" y="832"/>
                    <a:pt x="8622" y="949"/>
                    <a:pt x="9641" y="1049"/>
                  </a:cubicBezTo>
                  <a:lnTo>
                    <a:pt x="10861" y="1132"/>
                  </a:lnTo>
                  <a:cubicBezTo>
                    <a:pt x="10949" y="1152"/>
                    <a:pt x="11037" y="1160"/>
                    <a:pt x="11125" y="1160"/>
                  </a:cubicBezTo>
                  <a:cubicBezTo>
                    <a:pt x="11188" y="1160"/>
                    <a:pt x="11250" y="1156"/>
                    <a:pt x="11312" y="1149"/>
                  </a:cubicBezTo>
                  <a:cubicBezTo>
                    <a:pt x="11162" y="1116"/>
                    <a:pt x="11011" y="1082"/>
                    <a:pt x="10861" y="1066"/>
                  </a:cubicBezTo>
                  <a:lnTo>
                    <a:pt x="9658" y="932"/>
                  </a:lnTo>
                  <a:cubicBezTo>
                    <a:pt x="8639" y="798"/>
                    <a:pt x="7219" y="648"/>
                    <a:pt x="5665" y="497"/>
                  </a:cubicBezTo>
                  <a:cubicBezTo>
                    <a:pt x="4094" y="330"/>
                    <a:pt x="2691" y="197"/>
                    <a:pt x="1655" y="113"/>
                  </a:cubicBezTo>
                  <a:lnTo>
                    <a:pt x="452" y="13"/>
                  </a:lnTo>
                  <a:cubicBezTo>
                    <a:pt x="376" y="5"/>
                    <a:pt x="30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203067" y="4178586"/>
              <a:ext cx="365787" cy="26121"/>
            </a:xfrm>
            <a:custGeom>
              <a:avLst/>
              <a:gdLst/>
              <a:ahLst/>
              <a:cxnLst/>
              <a:rect l="l" t="t" r="r" b="b"/>
              <a:pathLst>
                <a:path w="11413" h="815" extrusionOk="0">
                  <a:moveTo>
                    <a:pt x="226" y="0"/>
                  </a:moveTo>
                  <a:cubicBezTo>
                    <a:pt x="151" y="0"/>
                    <a:pt x="76" y="4"/>
                    <a:pt x="1" y="13"/>
                  </a:cubicBezTo>
                  <a:cubicBezTo>
                    <a:pt x="135" y="46"/>
                    <a:pt x="285" y="63"/>
                    <a:pt x="435" y="79"/>
                  </a:cubicBezTo>
                  <a:lnTo>
                    <a:pt x="1655" y="196"/>
                  </a:lnTo>
                  <a:cubicBezTo>
                    <a:pt x="2691" y="280"/>
                    <a:pt x="4128" y="380"/>
                    <a:pt x="5698" y="497"/>
                  </a:cubicBezTo>
                  <a:cubicBezTo>
                    <a:pt x="7269" y="597"/>
                    <a:pt x="8706" y="698"/>
                    <a:pt x="9742" y="748"/>
                  </a:cubicBezTo>
                  <a:lnTo>
                    <a:pt x="10962" y="815"/>
                  </a:lnTo>
                  <a:lnTo>
                    <a:pt x="11413" y="815"/>
                  </a:lnTo>
                  <a:cubicBezTo>
                    <a:pt x="11262" y="764"/>
                    <a:pt x="11112" y="748"/>
                    <a:pt x="10962" y="748"/>
                  </a:cubicBezTo>
                  <a:lnTo>
                    <a:pt x="9742" y="631"/>
                  </a:lnTo>
                  <a:cubicBezTo>
                    <a:pt x="8706" y="547"/>
                    <a:pt x="7286" y="430"/>
                    <a:pt x="5715" y="330"/>
                  </a:cubicBezTo>
                  <a:cubicBezTo>
                    <a:pt x="4128" y="213"/>
                    <a:pt x="2708" y="130"/>
                    <a:pt x="1672" y="63"/>
                  </a:cubicBezTo>
                  <a:lnTo>
                    <a:pt x="452" y="13"/>
                  </a:lnTo>
                  <a:cubicBezTo>
                    <a:pt x="377" y="4"/>
                    <a:pt x="302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256110" y="4330535"/>
              <a:ext cx="418252" cy="138168"/>
            </a:xfrm>
            <a:custGeom>
              <a:avLst/>
              <a:gdLst/>
              <a:ahLst/>
              <a:cxnLst/>
              <a:rect l="l" t="t" r="r" b="b"/>
              <a:pathLst>
                <a:path w="13050" h="4311" extrusionOk="0">
                  <a:moveTo>
                    <a:pt x="0" y="0"/>
                  </a:moveTo>
                  <a:lnTo>
                    <a:pt x="33" y="3626"/>
                  </a:lnTo>
                  <a:lnTo>
                    <a:pt x="13049" y="4311"/>
                  </a:lnTo>
                  <a:lnTo>
                    <a:pt x="12682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1296268" y="4334798"/>
              <a:ext cx="7532" cy="114098"/>
            </a:xfrm>
            <a:custGeom>
              <a:avLst/>
              <a:gdLst/>
              <a:ahLst/>
              <a:cxnLst/>
              <a:rect l="l" t="t" r="r" b="b"/>
              <a:pathLst>
                <a:path w="235" h="3560" extrusionOk="0">
                  <a:moveTo>
                    <a:pt x="52" y="0"/>
                  </a:moveTo>
                  <a:cubicBezTo>
                    <a:pt x="51" y="0"/>
                    <a:pt x="51" y="1"/>
                    <a:pt x="50" y="1"/>
                  </a:cubicBezTo>
                  <a:cubicBezTo>
                    <a:pt x="0" y="1"/>
                    <a:pt x="0" y="803"/>
                    <a:pt x="34" y="1788"/>
                  </a:cubicBezTo>
                  <a:cubicBezTo>
                    <a:pt x="67" y="2764"/>
                    <a:pt x="132" y="3560"/>
                    <a:pt x="182" y="3560"/>
                  </a:cubicBezTo>
                  <a:cubicBezTo>
                    <a:pt x="183" y="3560"/>
                    <a:pt x="183" y="3560"/>
                    <a:pt x="184" y="3560"/>
                  </a:cubicBezTo>
                  <a:cubicBezTo>
                    <a:pt x="234" y="3560"/>
                    <a:pt x="234" y="2758"/>
                    <a:pt x="201" y="1772"/>
                  </a:cubicBezTo>
                  <a:cubicBezTo>
                    <a:pt x="168" y="796"/>
                    <a:pt x="102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1315530" y="4335887"/>
              <a:ext cx="6474" cy="114066"/>
            </a:xfrm>
            <a:custGeom>
              <a:avLst/>
              <a:gdLst/>
              <a:ahLst/>
              <a:cxnLst/>
              <a:rect l="l" t="t" r="r" b="b"/>
              <a:pathLst>
                <a:path w="202" h="3559" extrusionOk="0">
                  <a:moveTo>
                    <a:pt x="68" y="0"/>
                  </a:moveTo>
                  <a:cubicBezTo>
                    <a:pt x="17" y="0"/>
                    <a:pt x="1" y="802"/>
                    <a:pt x="17" y="1788"/>
                  </a:cubicBezTo>
                  <a:cubicBezTo>
                    <a:pt x="34" y="2774"/>
                    <a:pt x="84" y="3559"/>
                    <a:pt x="134" y="3559"/>
                  </a:cubicBezTo>
                  <a:cubicBezTo>
                    <a:pt x="184" y="3559"/>
                    <a:pt x="201" y="2757"/>
                    <a:pt x="184" y="1771"/>
                  </a:cubicBezTo>
                  <a:cubicBezTo>
                    <a:pt x="168" y="802"/>
                    <a:pt x="101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1354631" y="4386751"/>
              <a:ext cx="226017" cy="18781"/>
            </a:xfrm>
            <a:custGeom>
              <a:avLst/>
              <a:gdLst/>
              <a:ahLst/>
              <a:cxnLst/>
              <a:rect l="l" t="t" r="r" b="b"/>
              <a:pathLst>
                <a:path w="7052" h="586" extrusionOk="0">
                  <a:moveTo>
                    <a:pt x="0" y="0"/>
                  </a:moveTo>
                  <a:lnTo>
                    <a:pt x="0" y="0"/>
                  </a:lnTo>
                  <a:cubicBezTo>
                    <a:pt x="1810" y="206"/>
                    <a:pt x="3890" y="333"/>
                    <a:pt x="5815" y="483"/>
                  </a:cubicBezTo>
                  <a:lnTo>
                    <a:pt x="5815" y="483"/>
                  </a:lnTo>
                  <a:lnTo>
                    <a:pt x="0" y="0"/>
                  </a:lnTo>
                  <a:close/>
                  <a:moveTo>
                    <a:pt x="5815" y="483"/>
                  </a:moveTo>
                  <a:lnTo>
                    <a:pt x="7051" y="585"/>
                  </a:lnTo>
                  <a:cubicBezTo>
                    <a:pt x="6650" y="549"/>
                    <a:pt x="6236" y="515"/>
                    <a:pt x="5815" y="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1354631" y="4386751"/>
              <a:ext cx="226017" cy="19134"/>
            </a:xfrm>
            <a:custGeom>
              <a:avLst/>
              <a:gdLst/>
              <a:ahLst/>
              <a:cxnLst/>
              <a:rect l="l" t="t" r="r" b="b"/>
              <a:pathLst>
                <a:path w="7052" h="597" extrusionOk="0">
                  <a:moveTo>
                    <a:pt x="0" y="0"/>
                  </a:moveTo>
                  <a:cubicBezTo>
                    <a:pt x="335" y="101"/>
                    <a:pt x="669" y="151"/>
                    <a:pt x="1020" y="167"/>
                  </a:cubicBezTo>
                  <a:cubicBezTo>
                    <a:pt x="1655" y="251"/>
                    <a:pt x="2540" y="335"/>
                    <a:pt x="3526" y="401"/>
                  </a:cubicBezTo>
                  <a:cubicBezTo>
                    <a:pt x="4495" y="468"/>
                    <a:pt x="5381" y="535"/>
                    <a:pt x="6015" y="568"/>
                  </a:cubicBezTo>
                  <a:cubicBezTo>
                    <a:pt x="6221" y="588"/>
                    <a:pt x="6427" y="596"/>
                    <a:pt x="6629" y="596"/>
                  </a:cubicBezTo>
                  <a:cubicBezTo>
                    <a:pt x="6772" y="596"/>
                    <a:pt x="6913" y="592"/>
                    <a:pt x="7051" y="585"/>
                  </a:cubicBezTo>
                  <a:cubicBezTo>
                    <a:pt x="6717" y="518"/>
                    <a:pt x="6366" y="468"/>
                    <a:pt x="6032" y="452"/>
                  </a:cubicBezTo>
                  <a:cubicBezTo>
                    <a:pt x="5397" y="385"/>
                    <a:pt x="4512" y="301"/>
                    <a:pt x="3526" y="234"/>
                  </a:cubicBezTo>
                  <a:lnTo>
                    <a:pt x="1036" y="51"/>
                  </a:lnTo>
                  <a:cubicBezTo>
                    <a:pt x="685" y="17"/>
                    <a:pt x="35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603628" y="4361591"/>
              <a:ext cx="8621" cy="103906"/>
            </a:xfrm>
            <a:custGeom>
              <a:avLst/>
              <a:gdLst/>
              <a:ahLst/>
              <a:cxnLst/>
              <a:rect l="l" t="t" r="r" b="b"/>
              <a:pathLst>
                <a:path w="269" h="3242" extrusionOk="0">
                  <a:moveTo>
                    <a:pt x="51" y="0"/>
                  </a:moveTo>
                  <a:cubicBezTo>
                    <a:pt x="1" y="0"/>
                    <a:pt x="1" y="719"/>
                    <a:pt x="51" y="1621"/>
                  </a:cubicBezTo>
                  <a:cubicBezTo>
                    <a:pt x="101" y="2523"/>
                    <a:pt x="168" y="3242"/>
                    <a:pt x="218" y="3242"/>
                  </a:cubicBezTo>
                  <a:cubicBezTo>
                    <a:pt x="268" y="3242"/>
                    <a:pt x="268" y="2506"/>
                    <a:pt x="218" y="1621"/>
                  </a:cubicBezTo>
                  <a:cubicBezTo>
                    <a:pt x="185" y="719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623980" y="4362649"/>
              <a:ext cx="12884" cy="103906"/>
            </a:xfrm>
            <a:custGeom>
              <a:avLst/>
              <a:gdLst/>
              <a:ahLst/>
              <a:cxnLst/>
              <a:rect l="l" t="t" r="r" b="b"/>
              <a:pathLst>
                <a:path w="402" h="3242" extrusionOk="0">
                  <a:moveTo>
                    <a:pt x="34" y="1"/>
                  </a:moveTo>
                  <a:cubicBezTo>
                    <a:pt x="1" y="1"/>
                    <a:pt x="34" y="736"/>
                    <a:pt x="118" y="1638"/>
                  </a:cubicBezTo>
                  <a:cubicBezTo>
                    <a:pt x="201" y="2523"/>
                    <a:pt x="318" y="3242"/>
                    <a:pt x="368" y="3242"/>
                  </a:cubicBezTo>
                  <a:cubicBezTo>
                    <a:pt x="402" y="3242"/>
                    <a:pt x="368" y="2507"/>
                    <a:pt x="285" y="1621"/>
                  </a:cubicBezTo>
                  <a:cubicBezTo>
                    <a:pt x="201" y="719"/>
                    <a:pt x="84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414597" y="4413000"/>
              <a:ext cx="115188" cy="5897"/>
            </a:xfrm>
            <a:custGeom>
              <a:avLst/>
              <a:gdLst/>
              <a:ahLst/>
              <a:cxnLst/>
              <a:rect l="l" t="t" r="r" b="b"/>
              <a:pathLst>
                <a:path w="3594" h="184" extrusionOk="0">
                  <a:moveTo>
                    <a:pt x="1" y="0"/>
                  </a:moveTo>
                  <a:lnTo>
                    <a:pt x="1" y="0"/>
                  </a:lnTo>
                  <a:cubicBezTo>
                    <a:pt x="1404" y="100"/>
                    <a:pt x="2474" y="167"/>
                    <a:pt x="3593" y="18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1414597" y="4411846"/>
              <a:ext cx="115188" cy="8269"/>
            </a:xfrm>
            <a:custGeom>
              <a:avLst/>
              <a:gdLst/>
              <a:ahLst/>
              <a:cxnLst/>
              <a:rect l="l" t="t" r="r" b="b"/>
              <a:pathLst>
                <a:path w="3594" h="258" extrusionOk="0">
                  <a:moveTo>
                    <a:pt x="471" y="0"/>
                  </a:moveTo>
                  <a:cubicBezTo>
                    <a:pt x="185" y="0"/>
                    <a:pt x="9" y="13"/>
                    <a:pt x="1" y="36"/>
                  </a:cubicBezTo>
                  <a:cubicBezTo>
                    <a:pt x="1" y="86"/>
                    <a:pt x="803" y="170"/>
                    <a:pt x="1789" y="220"/>
                  </a:cubicBezTo>
                  <a:cubicBezTo>
                    <a:pt x="2281" y="245"/>
                    <a:pt x="2728" y="257"/>
                    <a:pt x="3054" y="257"/>
                  </a:cubicBezTo>
                  <a:cubicBezTo>
                    <a:pt x="3380" y="257"/>
                    <a:pt x="3585" y="245"/>
                    <a:pt x="3593" y="220"/>
                  </a:cubicBezTo>
                  <a:cubicBezTo>
                    <a:pt x="3593" y="186"/>
                    <a:pt x="2791" y="103"/>
                    <a:pt x="1805" y="53"/>
                  </a:cubicBezTo>
                  <a:cubicBezTo>
                    <a:pt x="1277" y="17"/>
                    <a:pt x="801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1276974" y="4557577"/>
              <a:ext cx="425239" cy="115700"/>
            </a:xfrm>
            <a:custGeom>
              <a:avLst/>
              <a:gdLst/>
              <a:ahLst/>
              <a:cxnLst/>
              <a:rect l="l" t="t" r="r" b="b"/>
              <a:pathLst>
                <a:path w="13268" h="3610" extrusionOk="0">
                  <a:moveTo>
                    <a:pt x="1" y="0"/>
                  </a:moveTo>
                  <a:lnTo>
                    <a:pt x="235" y="3609"/>
                  </a:lnTo>
                  <a:lnTo>
                    <a:pt x="13267" y="3609"/>
                  </a:lnTo>
                  <a:lnTo>
                    <a:pt x="12733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1293576" y="4573634"/>
              <a:ext cx="404343" cy="85189"/>
            </a:xfrm>
            <a:custGeom>
              <a:avLst/>
              <a:gdLst/>
              <a:ahLst/>
              <a:cxnLst/>
              <a:rect l="l" t="t" r="r" b="b"/>
              <a:pathLst>
                <a:path w="12616" h="2658" extrusionOk="0">
                  <a:moveTo>
                    <a:pt x="1" y="1"/>
                  </a:moveTo>
                  <a:lnTo>
                    <a:pt x="235" y="2657"/>
                  </a:lnTo>
                  <a:lnTo>
                    <a:pt x="12616" y="2473"/>
                  </a:lnTo>
                  <a:lnTo>
                    <a:pt x="12265" y="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1291974" y="4444056"/>
              <a:ext cx="420945" cy="129610"/>
            </a:xfrm>
            <a:custGeom>
              <a:avLst/>
              <a:gdLst/>
              <a:ahLst/>
              <a:cxnLst/>
              <a:rect l="l" t="t" r="r" b="b"/>
              <a:pathLst>
                <a:path w="13134" h="4044" extrusionOk="0">
                  <a:moveTo>
                    <a:pt x="0" y="0"/>
                  </a:moveTo>
                  <a:lnTo>
                    <a:pt x="117" y="3609"/>
                  </a:lnTo>
                  <a:lnTo>
                    <a:pt x="13133" y="4044"/>
                  </a:lnTo>
                  <a:lnTo>
                    <a:pt x="1271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1380880" y="4494375"/>
              <a:ext cx="255983" cy="37531"/>
            </a:xfrm>
            <a:custGeom>
              <a:avLst/>
              <a:gdLst/>
              <a:ahLst/>
              <a:cxnLst/>
              <a:rect l="l" t="t" r="r" b="b"/>
              <a:pathLst>
                <a:path w="7987" h="1171" extrusionOk="0">
                  <a:moveTo>
                    <a:pt x="34" y="1"/>
                  </a:moveTo>
                  <a:lnTo>
                    <a:pt x="0" y="652"/>
                  </a:lnTo>
                  <a:lnTo>
                    <a:pt x="7937" y="1170"/>
                  </a:lnTo>
                  <a:lnTo>
                    <a:pt x="7987" y="51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1294666" y="4608441"/>
              <a:ext cx="396298" cy="5929"/>
            </a:xfrm>
            <a:custGeom>
              <a:avLst/>
              <a:gdLst/>
              <a:ahLst/>
              <a:cxnLst/>
              <a:rect l="l" t="t" r="r" b="b"/>
              <a:pathLst>
                <a:path w="12365" h="185" extrusionOk="0">
                  <a:moveTo>
                    <a:pt x="6182" y="1"/>
                  </a:moveTo>
                  <a:cubicBezTo>
                    <a:pt x="4461" y="17"/>
                    <a:pt x="2924" y="34"/>
                    <a:pt x="1805" y="51"/>
                  </a:cubicBezTo>
                  <a:lnTo>
                    <a:pt x="485" y="84"/>
                  </a:lnTo>
                  <a:cubicBezTo>
                    <a:pt x="318" y="84"/>
                    <a:pt x="150" y="84"/>
                    <a:pt x="0" y="118"/>
                  </a:cubicBezTo>
                  <a:cubicBezTo>
                    <a:pt x="150" y="151"/>
                    <a:pt x="318" y="151"/>
                    <a:pt x="485" y="151"/>
                  </a:cubicBezTo>
                  <a:lnTo>
                    <a:pt x="1805" y="168"/>
                  </a:lnTo>
                  <a:cubicBezTo>
                    <a:pt x="2924" y="184"/>
                    <a:pt x="4478" y="184"/>
                    <a:pt x="6182" y="184"/>
                  </a:cubicBezTo>
                  <a:cubicBezTo>
                    <a:pt x="7886" y="168"/>
                    <a:pt x="9424" y="151"/>
                    <a:pt x="10543" y="134"/>
                  </a:cubicBezTo>
                  <a:lnTo>
                    <a:pt x="11880" y="101"/>
                  </a:lnTo>
                  <a:cubicBezTo>
                    <a:pt x="12030" y="101"/>
                    <a:pt x="12197" y="101"/>
                    <a:pt x="12364" y="67"/>
                  </a:cubicBezTo>
                  <a:cubicBezTo>
                    <a:pt x="12197" y="51"/>
                    <a:pt x="12030" y="34"/>
                    <a:pt x="11880" y="34"/>
                  </a:cubicBezTo>
                  <a:lnTo>
                    <a:pt x="10543" y="17"/>
                  </a:lnTo>
                  <a:cubicBezTo>
                    <a:pt x="9424" y="1"/>
                    <a:pt x="7886" y="1"/>
                    <a:pt x="6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1296268" y="4626645"/>
              <a:ext cx="399503" cy="7532"/>
            </a:xfrm>
            <a:custGeom>
              <a:avLst/>
              <a:gdLst/>
              <a:ahLst/>
              <a:cxnLst/>
              <a:rect l="l" t="t" r="r" b="b"/>
              <a:pathLst>
                <a:path w="12465" h="235" extrusionOk="0">
                  <a:moveTo>
                    <a:pt x="501" y="1"/>
                  </a:moveTo>
                  <a:cubicBezTo>
                    <a:pt x="334" y="1"/>
                    <a:pt x="167" y="1"/>
                    <a:pt x="0" y="34"/>
                  </a:cubicBezTo>
                  <a:cubicBezTo>
                    <a:pt x="167" y="68"/>
                    <a:pt x="334" y="68"/>
                    <a:pt x="501" y="68"/>
                  </a:cubicBezTo>
                  <a:lnTo>
                    <a:pt x="1821" y="118"/>
                  </a:lnTo>
                  <a:cubicBezTo>
                    <a:pt x="2958" y="151"/>
                    <a:pt x="4511" y="185"/>
                    <a:pt x="6232" y="201"/>
                  </a:cubicBezTo>
                  <a:cubicBezTo>
                    <a:pt x="7953" y="235"/>
                    <a:pt x="9507" y="235"/>
                    <a:pt x="10627" y="235"/>
                  </a:cubicBezTo>
                  <a:lnTo>
                    <a:pt x="11964" y="235"/>
                  </a:lnTo>
                  <a:cubicBezTo>
                    <a:pt x="12131" y="235"/>
                    <a:pt x="12298" y="235"/>
                    <a:pt x="12465" y="201"/>
                  </a:cubicBezTo>
                  <a:cubicBezTo>
                    <a:pt x="12298" y="168"/>
                    <a:pt x="12131" y="168"/>
                    <a:pt x="11964" y="168"/>
                  </a:cubicBezTo>
                  <a:lnTo>
                    <a:pt x="10627" y="118"/>
                  </a:lnTo>
                  <a:cubicBezTo>
                    <a:pt x="9507" y="84"/>
                    <a:pt x="7953" y="51"/>
                    <a:pt x="6232" y="34"/>
                  </a:cubicBezTo>
                  <a:cubicBezTo>
                    <a:pt x="4511" y="1"/>
                    <a:pt x="2958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s">
  <p:cSld name="CUSTOM_11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7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7"/>
          <p:cNvSpPr txBox="1">
            <a:spLocks noGrp="1"/>
          </p:cNvSpPr>
          <p:nvPr>
            <p:ph type="subTitle" idx="1"/>
          </p:nvPr>
        </p:nvSpPr>
        <p:spPr>
          <a:xfrm>
            <a:off x="1492988" y="3667825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7" name="Google Shape;747;p27"/>
          <p:cNvSpPr txBox="1">
            <a:spLocks noGrp="1"/>
          </p:cNvSpPr>
          <p:nvPr>
            <p:ph type="subTitle" idx="2"/>
          </p:nvPr>
        </p:nvSpPr>
        <p:spPr>
          <a:xfrm>
            <a:off x="1493000" y="4018042"/>
            <a:ext cx="16956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7"/>
          <p:cNvSpPr txBox="1">
            <a:spLocks noGrp="1"/>
          </p:cNvSpPr>
          <p:nvPr>
            <p:ph type="subTitle" idx="3"/>
          </p:nvPr>
        </p:nvSpPr>
        <p:spPr>
          <a:xfrm>
            <a:off x="3724188" y="3667825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9" name="Google Shape;749;p27"/>
          <p:cNvSpPr txBox="1">
            <a:spLocks noGrp="1"/>
          </p:cNvSpPr>
          <p:nvPr>
            <p:ph type="subTitle" idx="4"/>
          </p:nvPr>
        </p:nvSpPr>
        <p:spPr>
          <a:xfrm>
            <a:off x="3724200" y="4018042"/>
            <a:ext cx="16956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7"/>
          <p:cNvSpPr txBox="1">
            <a:spLocks noGrp="1"/>
          </p:cNvSpPr>
          <p:nvPr>
            <p:ph type="subTitle" idx="5"/>
          </p:nvPr>
        </p:nvSpPr>
        <p:spPr>
          <a:xfrm>
            <a:off x="5955388" y="3667825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1" name="Google Shape;751;p27"/>
          <p:cNvSpPr txBox="1">
            <a:spLocks noGrp="1"/>
          </p:cNvSpPr>
          <p:nvPr>
            <p:ph type="subTitle" idx="6"/>
          </p:nvPr>
        </p:nvSpPr>
        <p:spPr>
          <a:xfrm>
            <a:off x="5955400" y="4018042"/>
            <a:ext cx="16956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7"/>
          <p:cNvSpPr txBox="1">
            <a:spLocks noGrp="1"/>
          </p:cNvSpPr>
          <p:nvPr>
            <p:ph type="subTitle" idx="7"/>
          </p:nvPr>
        </p:nvSpPr>
        <p:spPr>
          <a:xfrm>
            <a:off x="2591325" y="1677726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3" name="Google Shape;753;p27"/>
          <p:cNvSpPr txBox="1">
            <a:spLocks noGrp="1"/>
          </p:cNvSpPr>
          <p:nvPr>
            <p:ph type="subTitle" idx="8"/>
          </p:nvPr>
        </p:nvSpPr>
        <p:spPr>
          <a:xfrm>
            <a:off x="2591350" y="1217625"/>
            <a:ext cx="1695600" cy="5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7"/>
          <p:cNvSpPr txBox="1">
            <a:spLocks noGrp="1"/>
          </p:cNvSpPr>
          <p:nvPr>
            <p:ph type="subTitle" idx="9"/>
          </p:nvPr>
        </p:nvSpPr>
        <p:spPr>
          <a:xfrm>
            <a:off x="4839788" y="1677726"/>
            <a:ext cx="16956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5" name="Google Shape;755;p27"/>
          <p:cNvSpPr txBox="1">
            <a:spLocks noGrp="1"/>
          </p:cNvSpPr>
          <p:nvPr>
            <p:ph type="subTitle" idx="13"/>
          </p:nvPr>
        </p:nvSpPr>
        <p:spPr>
          <a:xfrm>
            <a:off x="4839825" y="1217863"/>
            <a:ext cx="1695600" cy="5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1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  <p:sldLayoutId id="2147483661" r:id="rId7"/>
    <p:sldLayoutId id="2147483673" r:id="rId8"/>
    <p:sldLayoutId id="2147483677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4"/>
          <p:cNvSpPr txBox="1">
            <a:spLocks noGrp="1"/>
          </p:cNvSpPr>
          <p:nvPr>
            <p:ph type="ctrTitle"/>
          </p:nvPr>
        </p:nvSpPr>
        <p:spPr>
          <a:xfrm>
            <a:off x="920668" y="717317"/>
            <a:ext cx="7106913" cy="20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" altLang="zh-TW" sz="3600" b="1" dirty="0">
                <a:latin typeface="Calibri" panose="020F0502020204030204" pitchFamily="34" charset="0"/>
                <a:cs typeface="Calibri" panose="020F0502020204030204" pitchFamily="34" charset="0"/>
              </a:rPr>
              <a:t>An Attentional Recurrent Neural Network for Personalized Next Location Recommendation</a:t>
            </a:r>
          </a:p>
        </p:txBody>
      </p:sp>
      <p:sp>
        <p:nvSpPr>
          <p:cNvPr id="862" name="Google Shape;862;p34"/>
          <p:cNvSpPr txBox="1">
            <a:spLocks noGrp="1"/>
          </p:cNvSpPr>
          <p:nvPr>
            <p:ph type="subTitle" idx="1"/>
          </p:nvPr>
        </p:nvSpPr>
        <p:spPr>
          <a:xfrm>
            <a:off x="920668" y="2931073"/>
            <a:ext cx="3345000" cy="1237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SzPts val="5200"/>
              <a:buFont typeface="Marvel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Marvel"/>
              </a:rPr>
              <a:t>ADVISOR: JIA-LING, KOH</a:t>
            </a:r>
          </a:p>
          <a:p>
            <a:pPr algn="l">
              <a:buSzPts val="5200"/>
              <a:buFont typeface="Marvel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Marvel"/>
              </a:rPr>
              <a:t>SOURCE:  AAAI-20</a:t>
            </a:r>
          </a:p>
          <a:p>
            <a:pPr algn="l">
              <a:buSzPts val="5200"/>
              <a:buFont typeface="Marvel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Marvel"/>
              </a:rPr>
              <a:t>SPEAKER: WEI, LAI</a:t>
            </a:r>
          </a:p>
          <a:p>
            <a:pPr algn="l">
              <a:buSzPts val="5200"/>
              <a:buFont typeface="Marvel"/>
            </a:pP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  <a:sym typeface="Marvel"/>
              </a:rPr>
              <a:t>DATE: 2020/9/10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138415" y="409165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METHOD: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ttentional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ecurrent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eural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etwork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D171EE-18AF-FD45-9389-B26BE333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58" y="754617"/>
            <a:ext cx="6648482" cy="422902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946D279-ECE0-514E-A6E6-8725CA9DB473}"/>
              </a:ext>
            </a:extLst>
          </p:cNvPr>
          <p:cNvSpPr/>
          <p:nvPr/>
        </p:nvSpPr>
        <p:spPr>
          <a:xfrm>
            <a:off x="1139869" y="851769"/>
            <a:ext cx="7290148" cy="253025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3DB9BA7-82A6-DE43-9F23-3D1080C38547}"/>
              </a:ext>
            </a:extLst>
          </p:cNvPr>
          <p:cNvSpPr/>
          <p:nvPr/>
        </p:nvSpPr>
        <p:spPr>
          <a:xfrm>
            <a:off x="2367419" y="3479178"/>
            <a:ext cx="2204581" cy="5761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73AF790-BDF1-7C45-AF6E-BC1B9228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219" y="2201585"/>
            <a:ext cx="3540798" cy="2782056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B3BA99D9-ABF3-AF40-B777-EF9CC85529A9}"/>
              </a:ext>
            </a:extLst>
          </p:cNvPr>
          <p:cNvCxnSpPr/>
          <p:nvPr/>
        </p:nvCxnSpPr>
        <p:spPr>
          <a:xfrm>
            <a:off x="5561556" y="2729176"/>
            <a:ext cx="910172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53772DDA-B132-E146-B57C-1F4FFC54CB44}"/>
              </a:ext>
            </a:extLst>
          </p:cNvPr>
          <p:cNvCxnSpPr>
            <a:cxnSpLocks/>
          </p:cNvCxnSpPr>
          <p:nvPr/>
        </p:nvCxnSpPr>
        <p:spPr>
          <a:xfrm>
            <a:off x="6697196" y="2953675"/>
            <a:ext cx="0" cy="328144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4F70B71F-4827-6548-9AC1-6182805A260D}"/>
              </a:ext>
            </a:extLst>
          </p:cNvPr>
          <p:cNvCxnSpPr>
            <a:cxnSpLocks/>
          </p:cNvCxnSpPr>
          <p:nvPr/>
        </p:nvCxnSpPr>
        <p:spPr>
          <a:xfrm>
            <a:off x="6939419" y="2729176"/>
            <a:ext cx="901874" cy="762528"/>
          </a:xfrm>
          <a:prstGeom prst="line">
            <a:avLst/>
          </a:prstGeom>
          <a:ln w="603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5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138415" y="409165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METHOD: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ttentional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ecurrent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eural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etwork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D171EE-18AF-FD45-9389-B26BE333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58" y="754617"/>
            <a:ext cx="6648482" cy="422902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946D279-ECE0-514E-A6E6-8725CA9DB473}"/>
              </a:ext>
            </a:extLst>
          </p:cNvPr>
          <p:cNvSpPr/>
          <p:nvPr/>
        </p:nvSpPr>
        <p:spPr>
          <a:xfrm>
            <a:off x="1139869" y="851769"/>
            <a:ext cx="7290148" cy="253025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3DB9BA7-82A6-DE43-9F23-3D1080C38547}"/>
              </a:ext>
            </a:extLst>
          </p:cNvPr>
          <p:cNvSpPr/>
          <p:nvPr/>
        </p:nvSpPr>
        <p:spPr>
          <a:xfrm>
            <a:off x="4935255" y="3504230"/>
            <a:ext cx="2530257" cy="6043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466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441214" y="388782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MULTI-MODAL EMBEDDING LAYER 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D0339A5-AC0F-C049-8789-15CB8F70DEC9}"/>
                  </a:ext>
                </a:extLst>
              </p:cNvPr>
              <p:cNvSpPr txBox="1"/>
              <p:nvPr/>
            </p:nvSpPr>
            <p:spPr>
              <a:xfrm>
                <a:off x="779097" y="1410655"/>
                <a:ext cx="135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𝑇𝑟𝑎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(              )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1D0339A5-AC0F-C049-8789-15CB8F70D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97" y="1410655"/>
                <a:ext cx="1355371" cy="276999"/>
              </a:xfrm>
              <a:prstGeom prst="rect">
                <a:avLst/>
              </a:prstGeom>
              <a:blipFill>
                <a:blip r:embed="rId3"/>
                <a:stretch>
                  <a:fillRect l="-2804" r="-4673" b="-454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41B2BA6C-60A0-FD45-9AB9-7C2021900B03}"/>
                  </a:ext>
                </a:extLst>
              </p:cNvPr>
              <p:cNvSpPr/>
              <p:nvPr/>
            </p:nvSpPr>
            <p:spPr>
              <a:xfrm>
                <a:off x="1423619" y="1292921"/>
                <a:ext cx="475486" cy="51246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6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zh-TW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kumimoji="1" lang="en-US" altLang="zh-TW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41B2BA6C-60A0-FD45-9AB9-7C202190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619" y="1292921"/>
                <a:ext cx="475486" cy="51246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88C96CAE-AFCC-B146-B719-8FC6EAF99451}"/>
                  </a:ext>
                </a:extLst>
              </p:cNvPr>
              <p:cNvSpPr txBox="1"/>
              <p:nvPr/>
            </p:nvSpPr>
            <p:spPr>
              <a:xfrm>
                <a:off x="2159218" y="1406180"/>
                <a:ext cx="1768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88C96CAE-AFCC-B146-B719-8FC6EAF99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18" y="1406180"/>
                <a:ext cx="1768433" cy="276999"/>
              </a:xfrm>
              <a:prstGeom prst="rect">
                <a:avLst/>
              </a:prstGeom>
              <a:blipFill>
                <a:blip r:embed="rId5"/>
                <a:stretch>
                  <a:fillRect l="-714" r="-3571" b="-40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0B900E-87AA-E943-905E-9A689A4EB4A6}"/>
                  </a:ext>
                </a:extLst>
              </p:cNvPr>
              <p:cNvSpPr txBox="1"/>
              <p:nvPr/>
            </p:nvSpPr>
            <p:spPr>
              <a:xfrm>
                <a:off x="3952401" y="1406180"/>
                <a:ext cx="428225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zh-TW" sz="180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TW" sz="1800" b="0" i="0" smtClean="0">
                        <a:latin typeface="Cambria Math" panose="02040503050406030204" pitchFamily="18" charset="0"/>
                      </a:rPr>
                      <m:t>…, </m:t>
                    </m:r>
                    <m:r>
                      <a:rPr kumimoji="1" lang="en-US" altLang="zh-TW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1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1" lang="en-US" altLang="zh-TW" sz="1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1" lang="en-US" altLang="zh-TW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1800" dirty="0"/>
                  <a:t>}</a:t>
                </a:r>
                <a:endParaRPr kumimoji="1" lang="zh-TW" altLang="en-US" sz="1800" dirty="0"/>
              </a:p>
              <a:p>
                <a:endParaRPr kumimoji="1" lang="zh-TW" altLang="en-US" sz="18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0B900E-87AA-E943-905E-9A689A4EB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01" y="1406180"/>
                <a:ext cx="4282256" cy="553998"/>
              </a:xfrm>
              <a:prstGeom prst="rect">
                <a:avLst/>
              </a:prstGeom>
              <a:blipFill>
                <a:blip r:embed="rId6"/>
                <a:stretch>
                  <a:fillRect l="-1187" t="-11364" r="-50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261AA76-9BA7-6B42-AD9B-677252E522CF}"/>
                  </a:ext>
                </a:extLst>
              </p:cNvPr>
              <p:cNvSpPr/>
              <p:nvPr/>
            </p:nvSpPr>
            <p:spPr>
              <a:xfrm>
                <a:off x="3952401" y="2988194"/>
                <a:ext cx="2010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kumimoji="1"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261AA76-9BA7-6B42-AD9B-677252E52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01" y="2988194"/>
                <a:ext cx="2010615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id="{615D74F5-6BCD-3A49-A7B1-9F19ED0731BB}"/>
              </a:ext>
            </a:extLst>
          </p:cNvPr>
          <p:cNvCxnSpPr>
            <a:cxnSpLocks/>
          </p:cNvCxnSpPr>
          <p:nvPr/>
        </p:nvCxnSpPr>
        <p:spPr>
          <a:xfrm flipH="1">
            <a:off x="2159219" y="1819094"/>
            <a:ext cx="563001" cy="285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箭頭接點 49">
            <a:extLst>
              <a:ext uri="{FF2B5EF4-FFF2-40B4-BE49-F238E27FC236}">
                <a16:creationId xmlns:a16="http://schemas.microsoft.com/office/drawing/2014/main" id="{271992A3-20D6-B742-BF4E-53D4E5DDCE53}"/>
              </a:ext>
            </a:extLst>
          </p:cNvPr>
          <p:cNvCxnSpPr>
            <a:cxnSpLocks/>
          </p:cNvCxnSpPr>
          <p:nvPr/>
        </p:nvCxnSpPr>
        <p:spPr>
          <a:xfrm>
            <a:off x="2988382" y="1774776"/>
            <a:ext cx="0" cy="113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FBD1D2EE-1264-204C-966A-AC02D3DC9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73994"/>
              </p:ext>
            </p:extLst>
          </p:nvPr>
        </p:nvGraphicFramePr>
        <p:xfrm>
          <a:off x="1233594" y="2199148"/>
          <a:ext cx="1408100" cy="304800"/>
        </p:xfrm>
        <a:graphic>
          <a:graphicData uri="http://schemas.openxmlformats.org/drawingml/2006/table">
            <a:tbl>
              <a:tblPr firstRow="1" bandRow="1">
                <a:tableStyleId>{8B47AB06-A9A3-4C0D-979B-33EDE7D25B87}</a:tableStyleId>
              </a:tblPr>
              <a:tblGrid>
                <a:gridCol w="352025">
                  <a:extLst>
                    <a:ext uri="{9D8B030D-6E8A-4147-A177-3AD203B41FA5}">
                      <a16:colId xmlns:a16="http://schemas.microsoft.com/office/drawing/2014/main" val="205676522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2092771079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416444051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3412406207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19156"/>
                  </a:ext>
                </a:extLst>
              </a:tr>
            </a:tbl>
          </a:graphicData>
        </a:graphic>
      </p:graphicFrame>
      <p:graphicFrame>
        <p:nvGraphicFramePr>
          <p:cNvPr id="51" name="表格 10">
            <a:extLst>
              <a:ext uri="{FF2B5EF4-FFF2-40B4-BE49-F238E27FC236}">
                <a16:creationId xmlns:a16="http://schemas.microsoft.com/office/drawing/2014/main" id="{C6B082BF-E5AC-3A4E-8509-846E8F0CF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627157"/>
              </p:ext>
            </p:extLst>
          </p:nvPr>
        </p:nvGraphicFramePr>
        <p:xfrm>
          <a:off x="859273" y="3105375"/>
          <a:ext cx="2138748" cy="30480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75000"/>
                  </a:schemeClr>
                </a:solidFill>
                <a:tableStyleId>{8B47AB06-A9A3-4C0D-979B-33EDE7D25B87}</a:tableStyleId>
              </a:tblPr>
              <a:tblGrid>
                <a:gridCol w="356458">
                  <a:extLst>
                    <a:ext uri="{9D8B030D-6E8A-4147-A177-3AD203B41FA5}">
                      <a16:colId xmlns:a16="http://schemas.microsoft.com/office/drawing/2014/main" val="2056765224"/>
                    </a:ext>
                  </a:extLst>
                </a:gridCol>
                <a:gridCol w="356458">
                  <a:extLst>
                    <a:ext uri="{9D8B030D-6E8A-4147-A177-3AD203B41FA5}">
                      <a16:colId xmlns:a16="http://schemas.microsoft.com/office/drawing/2014/main" val="2092771079"/>
                    </a:ext>
                  </a:extLst>
                </a:gridCol>
                <a:gridCol w="356458">
                  <a:extLst>
                    <a:ext uri="{9D8B030D-6E8A-4147-A177-3AD203B41FA5}">
                      <a16:colId xmlns:a16="http://schemas.microsoft.com/office/drawing/2014/main" val="4164440514"/>
                    </a:ext>
                  </a:extLst>
                </a:gridCol>
                <a:gridCol w="356458">
                  <a:extLst>
                    <a:ext uri="{9D8B030D-6E8A-4147-A177-3AD203B41FA5}">
                      <a16:colId xmlns:a16="http://schemas.microsoft.com/office/drawing/2014/main" val="840639268"/>
                    </a:ext>
                  </a:extLst>
                </a:gridCol>
                <a:gridCol w="356458">
                  <a:extLst>
                    <a:ext uri="{9D8B030D-6E8A-4147-A177-3AD203B41FA5}">
                      <a16:colId xmlns:a16="http://schemas.microsoft.com/office/drawing/2014/main" val="3412406207"/>
                    </a:ext>
                  </a:extLst>
                </a:gridCol>
                <a:gridCol w="356458">
                  <a:extLst>
                    <a:ext uri="{9D8B030D-6E8A-4147-A177-3AD203B41FA5}">
                      <a16:colId xmlns:a16="http://schemas.microsoft.com/office/drawing/2014/main" val="808632266"/>
                    </a:ext>
                  </a:extLst>
                </a:gridCol>
              </a:tblGrid>
              <a:tr h="301823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19156"/>
                  </a:ext>
                </a:extLst>
              </a:tr>
            </a:tbl>
          </a:graphicData>
        </a:graphic>
      </p:graphicFrame>
      <p:cxnSp>
        <p:nvCxnSpPr>
          <p:cNvPr id="52" name="直線箭頭接點 51">
            <a:extLst>
              <a:ext uri="{FF2B5EF4-FFF2-40B4-BE49-F238E27FC236}">
                <a16:creationId xmlns:a16="http://schemas.microsoft.com/office/drawing/2014/main" id="{928DF49A-6F0C-4D4E-AA3E-300D84A4F169}"/>
              </a:ext>
            </a:extLst>
          </p:cNvPr>
          <p:cNvCxnSpPr>
            <a:cxnSpLocks/>
          </p:cNvCxnSpPr>
          <p:nvPr/>
        </p:nvCxnSpPr>
        <p:spPr>
          <a:xfrm>
            <a:off x="3316147" y="1774776"/>
            <a:ext cx="0" cy="2095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表格 10">
            <a:extLst>
              <a:ext uri="{FF2B5EF4-FFF2-40B4-BE49-F238E27FC236}">
                <a16:creationId xmlns:a16="http://schemas.microsoft.com/office/drawing/2014/main" id="{5283B85A-8D5C-854C-AA53-9795E135A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27355"/>
              </p:ext>
            </p:extLst>
          </p:nvPr>
        </p:nvGraphicFramePr>
        <p:xfrm>
          <a:off x="1556022" y="3998496"/>
          <a:ext cx="1760125" cy="30480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75000"/>
                  </a:schemeClr>
                </a:solidFill>
                <a:tableStyleId>{8B47AB06-A9A3-4C0D-979B-33EDE7D25B87}</a:tableStyleId>
              </a:tblPr>
              <a:tblGrid>
                <a:gridCol w="352025">
                  <a:extLst>
                    <a:ext uri="{9D8B030D-6E8A-4147-A177-3AD203B41FA5}">
                      <a16:colId xmlns:a16="http://schemas.microsoft.com/office/drawing/2014/main" val="205676522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2092771079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416444051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840639268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3412406207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19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DC03959-1209-3A4A-92F9-EA0294EE3560}"/>
                  </a:ext>
                </a:extLst>
              </p:cNvPr>
              <p:cNvSpPr txBox="1"/>
              <p:nvPr/>
            </p:nvSpPr>
            <p:spPr>
              <a:xfrm>
                <a:off x="1530012" y="2557305"/>
                <a:ext cx="1085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DC03959-1209-3A4A-92F9-EA0294EE3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012" y="2557305"/>
                <a:ext cx="1085746" cy="307777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6055DEAE-B4AB-AC4A-A445-8DA29AF5247A}"/>
                  </a:ext>
                </a:extLst>
              </p:cNvPr>
              <p:cNvSpPr txBox="1"/>
              <p:nvPr/>
            </p:nvSpPr>
            <p:spPr>
              <a:xfrm>
                <a:off x="1591594" y="3442703"/>
                <a:ext cx="1020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6055DEAE-B4AB-AC4A-A445-8DA29AF52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94" y="3442703"/>
                <a:ext cx="1020472" cy="307777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1F37318D-148C-5648-8CBD-A35491BD47CC}"/>
                  </a:ext>
                </a:extLst>
              </p:cNvPr>
              <p:cNvSpPr txBox="1"/>
              <p:nvPr/>
            </p:nvSpPr>
            <p:spPr>
              <a:xfrm>
                <a:off x="1898143" y="4338801"/>
                <a:ext cx="9657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=24</m:t>
                          </m:r>
                        </m:e>
                      </m:func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1F37318D-148C-5648-8CBD-A35491BD4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43" y="4338801"/>
                <a:ext cx="96571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箭頭接點 55">
            <a:extLst>
              <a:ext uri="{FF2B5EF4-FFF2-40B4-BE49-F238E27FC236}">
                <a16:creationId xmlns:a16="http://schemas.microsoft.com/office/drawing/2014/main" id="{A1D3A614-2334-A740-BE14-1B6452948F9E}"/>
              </a:ext>
            </a:extLst>
          </p:cNvPr>
          <p:cNvCxnSpPr>
            <a:cxnSpLocks/>
          </p:cNvCxnSpPr>
          <p:nvPr/>
        </p:nvCxnSpPr>
        <p:spPr>
          <a:xfrm>
            <a:off x="2985132" y="1774776"/>
            <a:ext cx="1073300" cy="113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表格 10">
            <a:extLst>
              <a:ext uri="{FF2B5EF4-FFF2-40B4-BE49-F238E27FC236}">
                <a16:creationId xmlns:a16="http://schemas.microsoft.com/office/drawing/2014/main" id="{93FB2F4E-19FA-2B4E-B928-E0D8EBCB8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20117"/>
              </p:ext>
            </p:extLst>
          </p:nvPr>
        </p:nvGraphicFramePr>
        <p:xfrm>
          <a:off x="5963016" y="2619598"/>
          <a:ext cx="1760125" cy="30480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75000"/>
                  </a:schemeClr>
                </a:solidFill>
                <a:tableStyleId>{8B47AB06-A9A3-4C0D-979B-33EDE7D25B87}</a:tableStyleId>
              </a:tblPr>
              <a:tblGrid>
                <a:gridCol w="352025">
                  <a:extLst>
                    <a:ext uri="{9D8B030D-6E8A-4147-A177-3AD203B41FA5}">
                      <a16:colId xmlns:a16="http://schemas.microsoft.com/office/drawing/2014/main" val="205676522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2092771079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416444051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840639268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3412406207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19156"/>
                  </a:ext>
                </a:extLst>
              </a:tr>
            </a:tbl>
          </a:graphicData>
        </a:graphic>
      </p:graphicFrame>
      <p:graphicFrame>
        <p:nvGraphicFramePr>
          <p:cNvPr id="58" name="表格 10">
            <a:extLst>
              <a:ext uri="{FF2B5EF4-FFF2-40B4-BE49-F238E27FC236}">
                <a16:creationId xmlns:a16="http://schemas.microsoft.com/office/drawing/2014/main" id="{82C65125-BB39-8A40-A1CB-CF63C793D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424525"/>
              </p:ext>
            </p:extLst>
          </p:nvPr>
        </p:nvGraphicFramePr>
        <p:xfrm>
          <a:off x="5963016" y="3499789"/>
          <a:ext cx="1760125" cy="30480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75000"/>
                  </a:schemeClr>
                </a:solidFill>
                <a:tableStyleId>{8B47AB06-A9A3-4C0D-979B-33EDE7D25B87}</a:tableStyleId>
              </a:tblPr>
              <a:tblGrid>
                <a:gridCol w="352025">
                  <a:extLst>
                    <a:ext uri="{9D8B030D-6E8A-4147-A177-3AD203B41FA5}">
                      <a16:colId xmlns:a16="http://schemas.microsoft.com/office/drawing/2014/main" val="205676522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2092771079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416444051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840639268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3412406207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19156"/>
                  </a:ext>
                </a:extLst>
              </a:tr>
            </a:tbl>
          </a:graphicData>
        </a:graphic>
      </p:graphicFrame>
      <p:sp>
        <p:nvSpPr>
          <p:cNvPr id="19" name="十字形 18">
            <a:extLst>
              <a:ext uri="{FF2B5EF4-FFF2-40B4-BE49-F238E27FC236}">
                <a16:creationId xmlns:a16="http://schemas.microsoft.com/office/drawing/2014/main" id="{AD2B13F3-35AE-1A47-8DC7-B8F51A0F1366}"/>
              </a:ext>
            </a:extLst>
          </p:cNvPr>
          <p:cNvSpPr/>
          <p:nvPr/>
        </p:nvSpPr>
        <p:spPr>
          <a:xfrm>
            <a:off x="6724471" y="3080759"/>
            <a:ext cx="288098" cy="284195"/>
          </a:xfrm>
          <a:prstGeom prst="plus">
            <a:avLst>
              <a:gd name="adj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aphicFrame>
        <p:nvGraphicFramePr>
          <p:cNvPr id="59" name="表格 10">
            <a:extLst>
              <a:ext uri="{FF2B5EF4-FFF2-40B4-BE49-F238E27FC236}">
                <a16:creationId xmlns:a16="http://schemas.microsoft.com/office/drawing/2014/main" id="{679BA6A9-D519-994B-B3A1-D90A675B1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36123"/>
              </p:ext>
            </p:extLst>
          </p:nvPr>
        </p:nvGraphicFramePr>
        <p:xfrm>
          <a:off x="5963015" y="3057078"/>
          <a:ext cx="1760125" cy="30480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75000"/>
                  </a:schemeClr>
                </a:solidFill>
                <a:tableStyleId>{8B47AB06-A9A3-4C0D-979B-33EDE7D25B87}</a:tableStyleId>
              </a:tblPr>
              <a:tblGrid>
                <a:gridCol w="352025">
                  <a:extLst>
                    <a:ext uri="{9D8B030D-6E8A-4147-A177-3AD203B41FA5}">
                      <a16:colId xmlns:a16="http://schemas.microsoft.com/office/drawing/2014/main" val="205676522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2092771079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416444051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840639268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3412406207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19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D4A2DAF0-5C8C-9B48-8A19-16D4D8BAE7CD}"/>
                  </a:ext>
                </a:extLst>
              </p:cNvPr>
              <p:cNvSpPr txBox="1"/>
              <p:nvPr/>
            </p:nvSpPr>
            <p:spPr>
              <a:xfrm>
                <a:off x="6358284" y="2291609"/>
                <a:ext cx="10385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D4A2DAF0-5C8C-9B48-8A19-16D4D8BAE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284" y="2291609"/>
                <a:ext cx="1038553" cy="307777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向右箭號 20">
            <a:extLst>
              <a:ext uri="{FF2B5EF4-FFF2-40B4-BE49-F238E27FC236}">
                <a16:creationId xmlns:a16="http://schemas.microsoft.com/office/drawing/2014/main" id="{0FE2C7A6-53F5-254D-B2AB-4AAD45343872}"/>
              </a:ext>
            </a:extLst>
          </p:cNvPr>
          <p:cNvSpPr/>
          <p:nvPr/>
        </p:nvSpPr>
        <p:spPr>
          <a:xfrm>
            <a:off x="3403829" y="2291609"/>
            <a:ext cx="516817" cy="212339"/>
          </a:xfrm>
          <a:prstGeom prst="rightArrow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1" name="向右箭號 60">
            <a:extLst>
              <a:ext uri="{FF2B5EF4-FFF2-40B4-BE49-F238E27FC236}">
                <a16:creationId xmlns:a16="http://schemas.microsoft.com/office/drawing/2014/main" id="{E8903EBD-E7CF-FF4A-9B43-3DAFE838848F}"/>
              </a:ext>
            </a:extLst>
          </p:cNvPr>
          <p:cNvSpPr/>
          <p:nvPr/>
        </p:nvSpPr>
        <p:spPr>
          <a:xfrm>
            <a:off x="3393153" y="2660205"/>
            <a:ext cx="516817" cy="212339"/>
          </a:xfrm>
          <a:prstGeom prst="rightArrow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2" name="向右箭號 61">
            <a:extLst>
              <a:ext uri="{FF2B5EF4-FFF2-40B4-BE49-F238E27FC236}">
                <a16:creationId xmlns:a16="http://schemas.microsoft.com/office/drawing/2014/main" id="{04759AF1-4DA4-A848-9892-031B1B41355F}"/>
              </a:ext>
            </a:extLst>
          </p:cNvPr>
          <p:cNvSpPr/>
          <p:nvPr/>
        </p:nvSpPr>
        <p:spPr>
          <a:xfrm>
            <a:off x="3393153" y="3030809"/>
            <a:ext cx="516817" cy="212339"/>
          </a:xfrm>
          <a:prstGeom prst="rightArrow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3" name="向右箭號 62">
            <a:extLst>
              <a:ext uri="{FF2B5EF4-FFF2-40B4-BE49-F238E27FC236}">
                <a16:creationId xmlns:a16="http://schemas.microsoft.com/office/drawing/2014/main" id="{34C953A8-98FF-564E-A651-BB2D36D7467A}"/>
              </a:ext>
            </a:extLst>
          </p:cNvPr>
          <p:cNvSpPr/>
          <p:nvPr/>
        </p:nvSpPr>
        <p:spPr>
          <a:xfrm>
            <a:off x="3393153" y="3357526"/>
            <a:ext cx="516817" cy="212339"/>
          </a:xfrm>
          <a:prstGeom prst="rightArrow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0E92E99-29B9-3448-996E-CBA70116A122}"/>
              </a:ext>
            </a:extLst>
          </p:cNvPr>
          <p:cNvSpPr txBox="1"/>
          <p:nvPr/>
        </p:nvSpPr>
        <p:spPr>
          <a:xfrm>
            <a:off x="2863857" y="3838363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Embedding layer</a:t>
            </a:r>
            <a:endParaRPr kumimoji="1" lang="zh-TW" altLang="en-US" dirty="0"/>
          </a:p>
        </p:txBody>
      </p:sp>
      <p:graphicFrame>
        <p:nvGraphicFramePr>
          <p:cNvPr id="65" name="表格 10">
            <a:extLst>
              <a:ext uri="{FF2B5EF4-FFF2-40B4-BE49-F238E27FC236}">
                <a16:creationId xmlns:a16="http://schemas.microsoft.com/office/drawing/2014/main" id="{5F3FC81D-C843-804D-8EE7-DADB87BCF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34174"/>
              </p:ext>
            </p:extLst>
          </p:nvPr>
        </p:nvGraphicFramePr>
        <p:xfrm>
          <a:off x="4598159" y="2230769"/>
          <a:ext cx="1760125" cy="304800"/>
        </p:xfrm>
        <a:graphic>
          <a:graphicData uri="http://schemas.openxmlformats.org/drawingml/2006/table">
            <a:tbl>
              <a:tblPr firstRow="1" bandRow="1">
                <a:tableStyleId>{8B47AB06-A9A3-4C0D-979B-33EDE7D25B87}</a:tableStyleId>
              </a:tblPr>
              <a:tblGrid>
                <a:gridCol w="352025">
                  <a:extLst>
                    <a:ext uri="{9D8B030D-6E8A-4147-A177-3AD203B41FA5}">
                      <a16:colId xmlns:a16="http://schemas.microsoft.com/office/drawing/2014/main" val="205676522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2092771079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416444051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840639268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3412406207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19156"/>
                  </a:ext>
                </a:extLst>
              </a:tr>
            </a:tbl>
          </a:graphicData>
        </a:graphic>
      </p:graphicFrame>
      <p:graphicFrame>
        <p:nvGraphicFramePr>
          <p:cNvPr id="66" name="表格 10">
            <a:extLst>
              <a:ext uri="{FF2B5EF4-FFF2-40B4-BE49-F238E27FC236}">
                <a16:creationId xmlns:a16="http://schemas.microsoft.com/office/drawing/2014/main" id="{50FCDF77-F51A-004D-A435-FB58048B7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16213"/>
              </p:ext>
            </p:extLst>
          </p:nvPr>
        </p:nvGraphicFramePr>
        <p:xfrm>
          <a:off x="4584120" y="2642316"/>
          <a:ext cx="1760125" cy="30480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75000"/>
                  </a:schemeClr>
                </a:solidFill>
                <a:tableStyleId>{8B47AB06-A9A3-4C0D-979B-33EDE7D25B87}</a:tableStyleId>
              </a:tblPr>
              <a:tblGrid>
                <a:gridCol w="352025">
                  <a:extLst>
                    <a:ext uri="{9D8B030D-6E8A-4147-A177-3AD203B41FA5}">
                      <a16:colId xmlns:a16="http://schemas.microsoft.com/office/drawing/2014/main" val="205676522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2092771079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416444051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840639268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3412406207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19156"/>
                  </a:ext>
                </a:extLst>
              </a:tr>
            </a:tbl>
          </a:graphicData>
        </a:graphic>
      </p:graphicFrame>
      <p:graphicFrame>
        <p:nvGraphicFramePr>
          <p:cNvPr id="67" name="表格 10">
            <a:extLst>
              <a:ext uri="{FF2B5EF4-FFF2-40B4-BE49-F238E27FC236}">
                <a16:creationId xmlns:a16="http://schemas.microsoft.com/office/drawing/2014/main" id="{2FA024F3-A7F4-4E48-8717-D41B66BE3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58386"/>
              </p:ext>
            </p:extLst>
          </p:nvPr>
        </p:nvGraphicFramePr>
        <p:xfrm>
          <a:off x="4584120" y="3042589"/>
          <a:ext cx="1760125" cy="30480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75000"/>
                  </a:schemeClr>
                </a:solidFill>
                <a:tableStyleId>{8B47AB06-A9A3-4C0D-979B-33EDE7D25B87}</a:tableStyleId>
              </a:tblPr>
              <a:tblGrid>
                <a:gridCol w="352025">
                  <a:extLst>
                    <a:ext uri="{9D8B030D-6E8A-4147-A177-3AD203B41FA5}">
                      <a16:colId xmlns:a16="http://schemas.microsoft.com/office/drawing/2014/main" val="205676522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2092771079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416444051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840639268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3412406207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19156"/>
                  </a:ext>
                </a:extLst>
              </a:tr>
            </a:tbl>
          </a:graphicData>
        </a:graphic>
      </p:graphicFrame>
      <p:graphicFrame>
        <p:nvGraphicFramePr>
          <p:cNvPr id="68" name="表格 10">
            <a:extLst>
              <a:ext uri="{FF2B5EF4-FFF2-40B4-BE49-F238E27FC236}">
                <a16:creationId xmlns:a16="http://schemas.microsoft.com/office/drawing/2014/main" id="{CFC5C1D2-B01C-AE41-95DF-ACFDDBBFA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80668"/>
              </p:ext>
            </p:extLst>
          </p:nvPr>
        </p:nvGraphicFramePr>
        <p:xfrm>
          <a:off x="4584119" y="3431418"/>
          <a:ext cx="1760125" cy="30480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75000"/>
                  </a:schemeClr>
                </a:solidFill>
                <a:tableStyleId>{8B47AB06-A9A3-4C0D-979B-33EDE7D25B87}</a:tableStyleId>
              </a:tblPr>
              <a:tblGrid>
                <a:gridCol w="352025">
                  <a:extLst>
                    <a:ext uri="{9D8B030D-6E8A-4147-A177-3AD203B41FA5}">
                      <a16:colId xmlns:a16="http://schemas.microsoft.com/office/drawing/2014/main" val="205676522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2092771079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4164440514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840639268"/>
                    </a:ext>
                  </a:extLst>
                </a:gridCol>
                <a:gridCol w="352025">
                  <a:extLst>
                    <a:ext uri="{9D8B030D-6E8A-4147-A177-3AD203B41FA5}">
                      <a16:colId xmlns:a16="http://schemas.microsoft.com/office/drawing/2014/main" val="3412406207"/>
                    </a:ext>
                  </a:extLst>
                </a:gridCol>
              </a:tblGrid>
              <a:tr h="2769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1915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49C69282-677D-384C-BA40-FB87C27285CF}"/>
                  </a:ext>
                </a:extLst>
              </p:cNvPr>
              <p:cNvSpPr txBox="1"/>
              <p:nvPr/>
            </p:nvSpPr>
            <p:spPr>
              <a:xfrm>
                <a:off x="4663959" y="3845500"/>
                <a:ext cx="16285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=120 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 160</m:t>
                          </m:r>
                        </m:e>
                      </m:func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49C69282-677D-384C-BA40-FB87C2728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959" y="3845500"/>
                <a:ext cx="1628523" cy="307777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48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7 L -0.19097 0.000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5802E-6 L -3.33333E-6 0.0685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4028 -0.09814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490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0772 L -0.07413 -0.1975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-950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957 L -0.55607 0.0648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26" y="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  <p:bldP spid="5" grpId="0"/>
      <p:bldP spid="5" grpId="1"/>
      <p:bldP spid="17" grpId="0"/>
      <p:bldP spid="17" grpId="1"/>
      <p:bldP spid="54" grpId="0"/>
      <p:bldP spid="54" grpId="1"/>
      <p:bldP spid="55" grpId="0"/>
      <p:bldP spid="55" grpId="1"/>
      <p:bldP spid="19" grpId="0" animBg="1"/>
      <p:bldP spid="19" grpId="1" animBg="1"/>
      <p:bldP spid="60" grpId="0"/>
      <p:bldP spid="60" grpId="1"/>
      <p:bldP spid="60" grpId="2"/>
      <p:bldP spid="21" grpId="0" animBg="1"/>
      <p:bldP spid="61" grpId="0" animBg="1"/>
      <p:bldP spid="62" grpId="0" animBg="1"/>
      <p:bldP spid="63" grpId="0" animBg="1"/>
      <p:bldP spid="22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138415" y="409165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METHOD: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ttentional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ecurrent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eural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etwork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D171EE-18AF-FD45-9389-B26BE333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58" y="754617"/>
            <a:ext cx="6648482" cy="422902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946D279-ECE0-514E-A6E6-8725CA9DB473}"/>
              </a:ext>
            </a:extLst>
          </p:cNvPr>
          <p:cNvSpPr/>
          <p:nvPr/>
        </p:nvSpPr>
        <p:spPr>
          <a:xfrm>
            <a:off x="1135025" y="3344450"/>
            <a:ext cx="7290148" cy="154070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3DB9BA7-82A6-DE43-9F23-3D1080C38547}"/>
              </a:ext>
            </a:extLst>
          </p:cNvPr>
          <p:cNvSpPr/>
          <p:nvPr/>
        </p:nvSpPr>
        <p:spPr>
          <a:xfrm>
            <a:off x="2342367" y="2647768"/>
            <a:ext cx="2229634" cy="598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8D3239-4275-844E-89FC-7661ED7A162C}"/>
              </a:ext>
            </a:extLst>
          </p:cNvPr>
          <p:cNvSpPr/>
          <p:nvPr/>
        </p:nvSpPr>
        <p:spPr>
          <a:xfrm>
            <a:off x="1135025" y="798459"/>
            <a:ext cx="7290148" cy="100059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5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2103743" y="384113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NEIGHBOR DISCOVERY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F8F1250-9523-4A43-A354-38B6B9EC2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94" y="978238"/>
            <a:ext cx="5002890" cy="397506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C5077AD-2ECC-B743-B4E2-F0ABC0709F60}"/>
              </a:ext>
            </a:extLst>
          </p:cNvPr>
          <p:cNvSpPr/>
          <p:nvPr/>
        </p:nvSpPr>
        <p:spPr>
          <a:xfrm>
            <a:off x="4477427" y="19019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altLang="zh-TW" i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PathSim</a:t>
            </a:r>
            <a:r>
              <a:rPr lang="en" altLang="zh-TW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Meta Path-Based Top-K Similarity Search in Heterogeneous Information Networks </a:t>
            </a:r>
            <a:r>
              <a:rPr lang="en-US" altLang="zh-TW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(Sun et al. 2011)</a:t>
            </a:r>
            <a:endParaRPr lang="zh-TW" altLang="en-US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35FEA07-F1A9-8F41-AEC8-6E78D17DB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984" y="1383206"/>
            <a:ext cx="3540798" cy="2782056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40B63D4-1F8E-1347-9D6B-7D929CAE6B42}"/>
              </a:ext>
            </a:extLst>
          </p:cNvPr>
          <p:cNvCxnSpPr/>
          <p:nvPr/>
        </p:nvCxnSpPr>
        <p:spPr>
          <a:xfrm>
            <a:off x="5958321" y="1910797"/>
            <a:ext cx="910172" cy="0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ADD3C28-E884-E64F-A103-ACA614F80EA4}"/>
              </a:ext>
            </a:extLst>
          </p:cNvPr>
          <p:cNvCxnSpPr>
            <a:cxnSpLocks/>
          </p:cNvCxnSpPr>
          <p:nvPr/>
        </p:nvCxnSpPr>
        <p:spPr>
          <a:xfrm>
            <a:off x="7093961" y="2135296"/>
            <a:ext cx="0" cy="328144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ECD55889-CD0B-EF4C-BD44-3A78CAC6A5A2}"/>
              </a:ext>
            </a:extLst>
          </p:cNvPr>
          <p:cNvCxnSpPr>
            <a:cxnSpLocks/>
          </p:cNvCxnSpPr>
          <p:nvPr/>
        </p:nvCxnSpPr>
        <p:spPr>
          <a:xfrm>
            <a:off x="7327726" y="1907199"/>
            <a:ext cx="876822" cy="766126"/>
          </a:xfrm>
          <a:prstGeom prst="line">
            <a:avLst/>
          </a:prstGeom>
          <a:ln w="603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4841926-DB7D-F544-8061-68E2B04B19B0}"/>
              </a:ext>
            </a:extLst>
          </p:cNvPr>
          <p:cNvCxnSpPr>
            <a:cxnSpLocks/>
          </p:cNvCxnSpPr>
          <p:nvPr/>
        </p:nvCxnSpPr>
        <p:spPr>
          <a:xfrm flipH="1" flipV="1">
            <a:off x="5974834" y="1892070"/>
            <a:ext cx="885363" cy="781255"/>
          </a:xfrm>
          <a:prstGeom prst="line">
            <a:avLst/>
          </a:prstGeom>
          <a:ln w="60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02CE79F-331B-044F-B633-616D0E3C65E5}"/>
              </a:ext>
            </a:extLst>
          </p:cNvPr>
          <p:cNvCxnSpPr>
            <a:cxnSpLocks/>
          </p:cNvCxnSpPr>
          <p:nvPr/>
        </p:nvCxnSpPr>
        <p:spPr>
          <a:xfrm flipV="1">
            <a:off x="7327726" y="2673325"/>
            <a:ext cx="876822" cy="796385"/>
          </a:xfrm>
          <a:prstGeom prst="line">
            <a:avLst/>
          </a:prstGeom>
          <a:ln w="603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A3D069D-5C50-3D4F-8AB9-6AC744E3464F}"/>
                  </a:ext>
                </a:extLst>
              </p:cNvPr>
              <p:cNvSpPr txBox="1"/>
              <p:nvPr/>
            </p:nvSpPr>
            <p:spPr>
              <a:xfrm>
                <a:off x="6868493" y="4235836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kumimoji="1" lang="zh-TW" altLang="en-US" sz="2400" b="1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A3D069D-5C50-3D4F-8AB9-6AC744E34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493" y="4235836"/>
                <a:ext cx="47641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6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138415" y="409165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METHOD: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ttentional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ecurrent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eural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etwork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D171EE-18AF-FD45-9389-B26BE333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58" y="754617"/>
            <a:ext cx="6648482" cy="422902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3DB9BA7-82A6-DE43-9F23-3D1080C38547}"/>
              </a:ext>
            </a:extLst>
          </p:cNvPr>
          <p:cNvSpPr/>
          <p:nvPr/>
        </p:nvSpPr>
        <p:spPr>
          <a:xfrm>
            <a:off x="2342366" y="2017824"/>
            <a:ext cx="2229634" cy="598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8D3239-4275-844E-89FC-7661ED7A162C}"/>
              </a:ext>
            </a:extLst>
          </p:cNvPr>
          <p:cNvSpPr/>
          <p:nvPr/>
        </p:nvSpPr>
        <p:spPr>
          <a:xfrm>
            <a:off x="1135025" y="798459"/>
            <a:ext cx="7290148" cy="100059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3C6EFC66-6244-5D47-9E66-C4EB0EABDF78}"/>
              </a:ext>
            </a:extLst>
          </p:cNvPr>
          <p:cNvSpPr/>
          <p:nvPr/>
        </p:nvSpPr>
        <p:spPr>
          <a:xfrm>
            <a:off x="2691242" y="2476500"/>
            <a:ext cx="2540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F30A629-CC66-9B44-B518-76DFB7193F94}"/>
              </a:ext>
            </a:extLst>
          </p:cNvPr>
          <p:cNvSpPr/>
          <p:nvPr/>
        </p:nvSpPr>
        <p:spPr>
          <a:xfrm>
            <a:off x="3055741" y="2482320"/>
            <a:ext cx="2540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030E80E-71C3-F446-829E-0469B6674F7A}"/>
              </a:ext>
            </a:extLst>
          </p:cNvPr>
          <p:cNvSpPr/>
          <p:nvPr/>
        </p:nvSpPr>
        <p:spPr>
          <a:xfrm>
            <a:off x="3642117" y="2476500"/>
            <a:ext cx="2540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A9B057E-B29F-A646-BEAD-1025C3DC793C}"/>
              </a:ext>
            </a:extLst>
          </p:cNvPr>
          <p:cNvSpPr/>
          <p:nvPr/>
        </p:nvSpPr>
        <p:spPr>
          <a:xfrm>
            <a:off x="3992442" y="2470150"/>
            <a:ext cx="2540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5C089CF-23B3-F940-BC6C-36CD23FC0799}"/>
              </a:ext>
            </a:extLst>
          </p:cNvPr>
          <p:cNvSpPr/>
          <p:nvPr/>
        </p:nvSpPr>
        <p:spPr>
          <a:xfrm>
            <a:off x="5248667" y="3274602"/>
            <a:ext cx="254000" cy="3175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8640A8F9-F0C4-5645-858B-4F42E7A22A4D}"/>
              </a:ext>
            </a:extLst>
          </p:cNvPr>
          <p:cNvSpPr/>
          <p:nvPr/>
        </p:nvSpPr>
        <p:spPr>
          <a:xfrm>
            <a:off x="5248667" y="3617154"/>
            <a:ext cx="254000" cy="317500"/>
          </a:xfrm>
          <a:prstGeom prst="ellipse">
            <a:avLst/>
          </a:prstGeom>
          <a:solidFill>
            <a:srgbClr val="E7B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475BADB-E86D-8341-81C3-6EE38CA02F6D}"/>
              </a:ext>
            </a:extLst>
          </p:cNvPr>
          <p:cNvSpPr/>
          <p:nvPr/>
        </p:nvSpPr>
        <p:spPr>
          <a:xfrm>
            <a:off x="5248667" y="3957845"/>
            <a:ext cx="254000" cy="317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767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2172985" y="424723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ATTENTION LAYER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3C6EFC66-6244-5D47-9E66-C4EB0EABDF78}"/>
              </a:ext>
            </a:extLst>
          </p:cNvPr>
          <p:cNvSpPr/>
          <p:nvPr/>
        </p:nvSpPr>
        <p:spPr>
          <a:xfrm>
            <a:off x="3275442" y="1193800"/>
            <a:ext cx="2540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F30A629-CC66-9B44-B518-76DFB7193F94}"/>
              </a:ext>
            </a:extLst>
          </p:cNvPr>
          <p:cNvSpPr/>
          <p:nvPr/>
        </p:nvSpPr>
        <p:spPr>
          <a:xfrm>
            <a:off x="5883352" y="1200150"/>
            <a:ext cx="2540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030E80E-71C3-F446-829E-0469B6674F7A}"/>
              </a:ext>
            </a:extLst>
          </p:cNvPr>
          <p:cNvSpPr/>
          <p:nvPr/>
        </p:nvSpPr>
        <p:spPr>
          <a:xfrm>
            <a:off x="4112017" y="1193800"/>
            <a:ext cx="2540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A9B057E-B29F-A646-BEAD-1025C3DC793C}"/>
              </a:ext>
            </a:extLst>
          </p:cNvPr>
          <p:cNvSpPr/>
          <p:nvPr/>
        </p:nvSpPr>
        <p:spPr>
          <a:xfrm>
            <a:off x="4991334" y="1200150"/>
            <a:ext cx="2540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0559E25-E034-2A4A-A2F8-B9122CD3EB13}"/>
                  </a:ext>
                </a:extLst>
              </p:cNvPr>
              <p:cNvSpPr txBox="1"/>
              <p:nvPr/>
            </p:nvSpPr>
            <p:spPr>
              <a:xfrm>
                <a:off x="3263900" y="1517650"/>
                <a:ext cx="365165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0559E25-E034-2A4A-A2F8-B9122CD3E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00" y="1517650"/>
                <a:ext cx="365165" cy="334194"/>
              </a:xfrm>
              <a:prstGeom prst="rect">
                <a:avLst/>
              </a:prstGeom>
              <a:blipFill>
                <a:blip r:embed="rId3"/>
                <a:stretch>
                  <a:fillRect l="-6897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D88C26E-681D-4247-A0D2-50818CCC0217}"/>
                  </a:ext>
                </a:extLst>
              </p:cNvPr>
              <p:cNvSpPr txBox="1"/>
              <p:nvPr/>
            </p:nvSpPr>
            <p:spPr>
              <a:xfrm>
                <a:off x="4081834" y="1517650"/>
                <a:ext cx="365164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1D88C26E-681D-4247-A0D2-50818CCC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834" y="1517650"/>
                <a:ext cx="365164" cy="334194"/>
              </a:xfrm>
              <a:prstGeom prst="rect">
                <a:avLst/>
              </a:prstGeom>
              <a:blipFill>
                <a:blip r:embed="rId4"/>
                <a:stretch>
                  <a:fillRect l="-7143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65C34A9-EEDD-3C4B-9F7C-93D787FB8D35}"/>
                  </a:ext>
                </a:extLst>
              </p:cNvPr>
              <p:cNvSpPr txBox="1"/>
              <p:nvPr/>
            </p:nvSpPr>
            <p:spPr>
              <a:xfrm>
                <a:off x="4973852" y="1517650"/>
                <a:ext cx="365164" cy="335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65C34A9-EEDD-3C4B-9F7C-93D787FB8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852" y="1517650"/>
                <a:ext cx="365164" cy="335605"/>
              </a:xfrm>
              <a:prstGeom prst="rect">
                <a:avLst/>
              </a:prstGeom>
              <a:blipFill>
                <a:blip r:embed="rId5"/>
                <a:stretch>
                  <a:fillRect l="-6897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FB9F377-558C-F84F-B0B9-A13087798033}"/>
                  </a:ext>
                </a:extLst>
              </p:cNvPr>
              <p:cNvSpPr txBox="1"/>
              <p:nvPr/>
            </p:nvSpPr>
            <p:spPr>
              <a:xfrm>
                <a:off x="5880779" y="1517650"/>
                <a:ext cx="365164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7FB9F377-558C-F84F-B0B9-A13087798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779" y="1517650"/>
                <a:ext cx="365164" cy="334194"/>
              </a:xfrm>
              <a:prstGeom prst="rect">
                <a:avLst/>
              </a:prstGeom>
              <a:blipFill>
                <a:blip r:embed="rId6"/>
                <a:stretch>
                  <a:fillRect l="-10345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橢圓 14">
            <a:extLst>
              <a:ext uri="{FF2B5EF4-FFF2-40B4-BE49-F238E27FC236}">
                <a16:creationId xmlns:a16="http://schemas.microsoft.com/office/drawing/2014/main" id="{31297CCE-AB9D-E94D-8235-EC7C3C7199D6}"/>
              </a:ext>
            </a:extLst>
          </p:cNvPr>
          <p:cNvSpPr/>
          <p:nvPr/>
        </p:nvSpPr>
        <p:spPr>
          <a:xfrm>
            <a:off x="1014842" y="1200150"/>
            <a:ext cx="254000" cy="317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4EAA07D-73B2-A749-B407-E784B5497A46}"/>
                  </a:ext>
                </a:extLst>
              </p:cNvPr>
              <p:cNvSpPr txBox="1"/>
              <p:nvPr/>
            </p:nvSpPr>
            <p:spPr>
              <a:xfrm>
                <a:off x="959259" y="1594676"/>
                <a:ext cx="373179" cy="336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14EAA07D-73B2-A749-B407-E784B5497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59" y="1594676"/>
                <a:ext cx="373179" cy="336374"/>
              </a:xfrm>
              <a:prstGeom prst="rect">
                <a:avLst/>
              </a:prstGeom>
              <a:blipFill>
                <a:blip r:embed="rId7"/>
                <a:stretch>
                  <a:fillRect l="-10000" b="-14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弧形向上箭號 10">
            <a:extLst>
              <a:ext uri="{FF2B5EF4-FFF2-40B4-BE49-F238E27FC236}">
                <a16:creationId xmlns:a16="http://schemas.microsoft.com/office/drawing/2014/main" id="{70FC0B4D-2757-6D4E-8D06-A45122356018}"/>
              </a:ext>
            </a:extLst>
          </p:cNvPr>
          <p:cNvSpPr/>
          <p:nvPr/>
        </p:nvSpPr>
        <p:spPr>
          <a:xfrm>
            <a:off x="1268842" y="2057400"/>
            <a:ext cx="2260600" cy="4191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20AFFA3-6EB4-7346-988F-8D52AD3F1602}"/>
                  </a:ext>
                </a:extLst>
              </p:cNvPr>
              <p:cNvSpPr txBox="1"/>
              <p:nvPr/>
            </p:nvSpPr>
            <p:spPr>
              <a:xfrm>
                <a:off x="1889378" y="2717861"/>
                <a:ext cx="2476639" cy="303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20AFFA3-6EB4-7346-988F-8D52AD3F1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378" y="2717861"/>
                <a:ext cx="2476639" cy="303096"/>
              </a:xfrm>
              <a:prstGeom prst="rect">
                <a:avLst/>
              </a:prstGeom>
              <a:blipFill>
                <a:blip r:embed="rId8"/>
                <a:stretch>
                  <a:fillRect l="-513" t="-4167" r="-2564" b="-20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67AEC61F-0C34-2B44-ACA5-723B8FCAAA18}"/>
                  </a:ext>
                </a:extLst>
              </p:cNvPr>
              <p:cNvSpPr txBox="1"/>
              <p:nvPr/>
            </p:nvSpPr>
            <p:spPr>
              <a:xfrm>
                <a:off x="1889378" y="3145155"/>
                <a:ext cx="3248005" cy="323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kumimoji="1" lang="en-US" altLang="zh-TW" sz="1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TW" sz="1800" b="0" i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1" lang="en-US" altLang="zh-TW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TW" sz="18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TW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1" lang="en-US" altLang="zh-TW" sz="18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kumimoji="1" lang="en-US" altLang="zh-TW" sz="18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kumimoji="1" lang="en-US" altLang="zh-TW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kumimoji="1" lang="en-US" altLang="zh-TW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1" lang="en-US" altLang="zh-TW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kumimoji="1" lang="en-US" altLang="zh-TW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67AEC61F-0C34-2B44-ACA5-723B8FCA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378" y="3145155"/>
                <a:ext cx="3248005" cy="323230"/>
              </a:xfrm>
              <a:prstGeom prst="rect">
                <a:avLst/>
              </a:prstGeom>
              <a:blipFill>
                <a:blip r:embed="rId9"/>
                <a:stretch>
                  <a:fillRect t="-3846" r="-1953" b="-1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B8792EE-481A-2A4C-968D-6995BAAB9585}"/>
                  </a:ext>
                </a:extLst>
              </p:cNvPr>
              <p:cNvSpPr txBox="1"/>
              <p:nvPr/>
            </p:nvSpPr>
            <p:spPr>
              <a:xfrm>
                <a:off x="1268842" y="2715505"/>
                <a:ext cx="6300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kumimoji="1" lang="zh-TW" alt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0B8792EE-481A-2A4C-968D-6995BAAB9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42" y="2715505"/>
                <a:ext cx="630044" cy="276999"/>
              </a:xfrm>
              <a:prstGeom prst="rect">
                <a:avLst/>
              </a:prstGeom>
              <a:blipFill>
                <a:blip r:embed="rId10"/>
                <a:stretch>
                  <a:fillRect l="-4000" r="-12000" b="-40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弧形向上箭號 21">
            <a:extLst>
              <a:ext uri="{FF2B5EF4-FFF2-40B4-BE49-F238E27FC236}">
                <a16:creationId xmlns:a16="http://schemas.microsoft.com/office/drawing/2014/main" id="{60F049E0-1280-8642-805F-CFE087A4F28A}"/>
              </a:ext>
            </a:extLst>
          </p:cNvPr>
          <p:cNvSpPr/>
          <p:nvPr/>
        </p:nvSpPr>
        <p:spPr>
          <a:xfrm>
            <a:off x="1280479" y="2055248"/>
            <a:ext cx="3085537" cy="4367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23" name="弧形向上箭號 22">
            <a:extLst>
              <a:ext uri="{FF2B5EF4-FFF2-40B4-BE49-F238E27FC236}">
                <a16:creationId xmlns:a16="http://schemas.microsoft.com/office/drawing/2014/main" id="{F4B722B4-EC63-EC4E-831D-564FB4218263}"/>
              </a:ext>
            </a:extLst>
          </p:cNvPr>
          <p:cNvSpPr/>
          <p:nvPr/>
        </p:nvSpPr>
        <p:spPr>
          <a:xfrm>
            <a:off x="1268842" y="2055248"/>
            <a:ext cx="3976492" cy="4367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24" name="弧形向上箭號 23">
            <a:extLst>
              <a:ext uri="{FF2B5EF4-FFF2-40B4-BE49-F238E27FC236}">
                <a16:creationId xmlns:a16="http://schemas.microsoft.com/office/drawing/2014/main" id="{E4D064D3-BD2E-2342-ABA0-07250AEFB0AA}"/>
              </a:ext>
            </a:extLst>
          </p:cNvPr>
          <p:cNvSpPr/>
          <p:nvPr/>
        </p:nvSpPr>
        <p:spPr>
          <a:xfrm>
            <a:off x="1268842" y="2053838"/>
            <a:ext cx="4868510" cy="438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4DC09DC-B79B-3F4C-B417-176311FB4805}"/>
                  </a:ext>
                </a:extLst>
              </p:cNvPr>
              <p:cNvSpPr txBox="1"/>
              <p:nvPr/>
            </p:nvSpPr>
            <p:spPr>
              <a:xfrm>
                <a:off x="3882303" y="2589436"/>
                <a:ext cx="6300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kumimoji="1" lang="zh-TW" alt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4DC09DC-B79B-3F4C-B417-176311FB4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303" y="2589436"/>
                <a:ext cx="630044" cy="276999"/>
              </a:xfrm>
              <a:prstGeom prst="rect">
                <a:avLst/>
              </a:prstGeom>
              <a:blipFill>
                <a:blip r:embed="rId11"/>
                <a:stretch>
                  <a:fillRect l="-4000" r="-12000" b="-4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C86ECF2-B5C1-2447-845E-7A178384F62C}"/>
                  </a:ext>
                </a:extLst>
              </p:cNvPr>
              <p:cNvSpPr txBox="1"/>
              <p:nvPr/>
            </p:nvSpPr>
            <p:spPr>
              <a:xfrm>
                <a:off x="4803385" y="2577103"/>
                <a:ext cx="6300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kumimoji="1" lang="zh-TW" alt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C86ECF2-B5C1-2447-845E-7A178384F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385" y="2577103"/>
                <a:ext cx="630044" cy="276999"/>
              </a:xfrm>
              <a:prstGeom prst="rect">
                <a:avLst/>
              </a:prstGeom>
              <a:blipFill>
                <a:blip r:embed="rId12"/>
                <a:stretch>
                  <a:fillRect l="-4082" r="-12245" b="-4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C5F7772-F2D5-CB47-BDB8-57ED53262E3E}"/>
                  </a:ext>
                </a:extLst>
              </p:cNvPr>
              <p:cNvSpPr txBox="1"/>
              <p:nvPr/>
            </p:nvSpPr>
            <p:spPr>
              <a:xfrm>
                <a:off x="5728898" y="2589436"/>
                <a:ext cx="6300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kumimoji="1" lang="zh-TW" alt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C5F7772-F2D5-CB47-BDB8-57ED53262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898" y="2589436"/>
                <a:ext cx="630044" cy="276999"/>
              </a:xfrm>
              <a:prstGeom prst="rect">
                <a:avLst/>
              </a:prstGeom>
              <a:blipFill>
                <a:blip r:embed="rId13"/>
                <a:stretch>
                  <a:fillRect l="-6122" r="-12245" b="-4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橢圓 28">
            <a:extLst>
              <a:ext uri="{FF2B5EF4-FFF2-40B4-BE49-F238E27FC236}">
                <a16:creationId xmlns:a16="http://schemas.microsoft.com/office/drawing/2014/main" id="{F022949A-72F2-D147-8B50-564ECBDDFCB7}"/>
              </a:ext>
            </a:extLst>
          </p:cNvPr>
          <p:cNvSpPr/>
          <p:nvPr/>
        </p:nvSpPr>
        <p:spPr>
          <a:xfrm>
            <a:off x="3246907" y="3312377"/>
            <a:ext cx="254000" cy="317500"/>
          </a:xfrm>
          <a:prstGeom prst="ellipse">
            <a:avLst/>
          </a:prstGeom>
          <a:solidFill>
            <a:srgbClr val="FEFF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E0B2F33-5E36-F346-BBEE-BB7E0285AED4}"/>
              </a:ext>
            </a:extLst>
          </p:cNvPr>
          <p:cNvSpPr/>
          <p:nvPr/>
        </p:nvSpPr>
        <p:spPr>
          <a:xfrm>
            <a:off x="4090499" y="3306770"/>
            <a:ext cx="254000" cy="317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9209914C-8116-9643-97BF-845FB36B509A}"/>
              </a:ext>
            </a:extLst>
          </p:cNvPr>
          <p:cNvSpPr/>
          <p:nvPr/>
        </p:nvSpPr>
        <p:spPr>
          <a:xfrm>
            <a:off x="5019572" y="3293518"/>
            <a:ext cx="254000" cy="317500"/>
          </a:xfrm>
          <a:prstGeom prst="ellipse">
            <a:avLst/>
          </a:prstGeom>
          <a:solidFill>
            <a:srgbClr val="FFD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4DAB8BBC-7FD9-3E49-B792-E966C5E5280B}"/>
              </a:ext>
            </a:extLst>
          </p:cNvPr>
          <p:cNvSpPr/>
          <p:nvPr/>
        </p:nvSpPr>
        <p:spPr>
          <a:xfrm>
            <a:off x="5951109" y="3284833"/>
            <a:ext cx="254000" cy="317500"/>
          </a:xfrm>
          <a:prstGeom prst="ellipse">
            <a:avLst/>
          </a:prstGeom>
          <a:solidFill>
            <a:srgbClr val="EBF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15BF8FE-FF49-F349-8079-228BD3EF6FB3}"/>
                  </a:ext>
                </a:extLst>
              </p:cNvPr>
              <p:cNvSpPr txBox="1"/>
              <p:nvPr/>
            </p:nvSpPr>
            <p:spPr>
              <a:xfrm>
                <a:off x="3833633" y="3971098"/>
                <a:ext cx="894732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15BF8FE-FF49-F349-8079-228BD3EF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633" y="3971098"/>
                <a:ext cx="894732" cy="300788"/>
              </a:xfrm>
              <a:prstGeom prst="rect">
                <a:avLst/>
              </a:prstGeom>
              <a:blipFill>
                <a:blip r:embed="rId14"/>
                <a:stretch>
                  <a:fillRect l="-1408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BB725D1-01E7-5A46-BFF2-384AB2F62F88}"/>
                  </a:ext>
                </a:extLst>
              </p:cNvPr>
              <p:cNvSpPr txBox="1"/>
              <p:nvPr/>
            </p:nvSpPr>
            <p:spPr>
              <a:xfrm>
                <a:off x="2902047" y="3971098"/>
                <a:ext cx="894732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BB725D1-01E7-5A46-BFF2-384AB2F62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47" y="3971098"/>
                <a:ext cx="894732" cy="300788"/>
              </a:xfrm>
              <a:prstGeom prst="rect">
                <a:avLst/>
              </a:prstGeom>
              <a:blipFill>
                <a:blip r:embed="rId15"/>
                <a:stretch>
                  <a:fillRect l="-2817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08A0FC9-3CF6-2C4C-BF4C-E1E628ECC023}"/>
                  </a:ext>
                </a:extLst>
              </p:cNvPr>
              <p:cNvSpPr txBox="1"/>
              <p:nvPr/>
            </p:nvSpPr>
            <p:spPr>
              <a:xfrm>
                <a:off x="4796066" y="3971098"/>
                <a:ext cx="894732" cy="302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(3)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08A0FC9-3CF6-2C4C-BF4C-E1E628EC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6" y="3971098"/>
                <a:ext cx="894732" cy="302070"/>
              </a:xfrm>
              <a:prstGeom prst="rect">
                <a:avLst/>
              </a:prstGeom>
              <a:blipFill>
                <a:blip r:embed="rId16"/>
                <a:stretch>
                  <a:fillRect l="-2817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308FDA2-1A79-6E45-91B3-84FEAB3C9E08}"/>
                  </a:ext>
                </a:extLst>
              </p:cNvPr>
              <p:cNvSpPr txBox="1"/>
              <p:nvPr/>
            </p:nvSpPr>
            <p:spPr>
              <a:xfrm>
                <a:off x="5730096" y="3983431"/>
                <a:ext cx="894732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(4)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308FDA2-1A79-6E45-91B3-84FEAB3C9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096" y="3983431"/>
                <a:ext cx="894732" cy="300788"/>
              </a:xfrm>
              <a:prstGeom prst="rect">
                <a:avLst/>
              </a:prstGeom>
              <a:blipFill>
                <a:blip r:embed="rId17"/>
                <a:stretch>
                  <a:fillRect l="-2857" t="-4167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十字形 20">
            <a:extLst>
              <a:ext uri="{FF2B5EF4-FFF2-40B4-BE49-F238E27FC236}">
                <a16:creationId xmlns:a16="http://schemas.microsoft.com/office/drawing/2014/main" id="{335A2AC8-5DFD-8F48-BE6C-2A71AF7EDF72}"/>
              </a:ext>
            </a:extLst>
          </p:cNvPr>
          <p:cNvSpPr/>
          <p:nvPr/>
        </p:nvSpPr>
        <p:spPr>
          <a:xfrm>
            <a:off x="2590080" y="2187198"/>
            <a:ext cx="204568" cy="221220"/>
          </a:xfrm>
          <a:prstGeom prst="plus">
            <a:avLst>
              <a:gd name="adj" fmla="val 44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十字形 37">
            <a:extLst>
              <a:ext uri="{FF2B5EF4-FFF2-40B4-BE49-F238E27FC236}">
                <a16:creationId xmlns:a16="http://schemas.microsoft.com/office/drawing/2014/main" id="{73BBB8DD-979A-9E46-A539-63BE1D09D0F2}"/>
              </a:ext>
            </a:extLst>
          </p:cNvPr>
          <p:cNvSpPr/>
          <p:nvPr/>
        </p:nvSpPr>
        <p:spPr>
          <a:xfrm>
            <a:off x="3526781" y="2166812"/>
            <a:ext cx="204568" cy="221220"/>
          </a:xfrm>
          <a:prstGeom prst="plus">
            <a:avLst>
              <a:gd name="adj" fmla="val 44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十字形 38">
            <a:extLst>
              <a:ext uri="{FF2B5EF4-FFF2-40B4-BE49-F238E27FC236}">
                <a16:creationId xmlns:a16="http://schemas.microsoft.com/office/drawing/2014/main" id="{F35D1ED0-DBD4-5C44-9AAA-0B38B8252F30}"/>
              </a:ext>
            </a:extLst>
          </p:cNvPr>
          <p:cNvSpPr/>
          <p:nvPr/>
        </p:nvSpPr>
        <p:spPr>
          <a:xfrm>
            <a:off x="4368630" y="2168030"/>
            <a:ext cx="204568" cy="221220"/>
          </a:xfrm>
          <a:prstGeom prst="plus">
            <a:avLst>
              <a:gd name="adj" fmla="val 44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7" name="等於 36">
            <a:extLst>
              <a:ext uri="{FF2B5EF4-FFF2-40B4-BE49-F238E27FC236}">
                <a16:creationId xmlns:a16="http://schemas.microsoft.com/office/drawing/2014/main" id="{99C843D2-D7A1-ED43-992C-B6A8CAEAB66C}"/>
              </a:ext>
            </a:extLst>
          </p:cNvPr>
          <p:cNvSpPr/>
          <p:nvPr/>
        </p:nvSpPr>
        <p:spPr>
          <a:xfrm>
            <a:off x="5341888" y="2031794"/>
            <a:ext cx="297579" cy="532028"/>
          </a:xfrm>
          <a:prstGeom prst="mathEqual">
            <a:avLst>
              <a:gd name="adj1" fmla="val 6682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40F89FDB-B8E3-F34E-9D1C-6DDC50C40CEC}"/>
              </a:ext>
            </a:extLst>
          </p:cNvPr>
          <p:cNvSpPr/>
          <p:nvPr/>
        </p:nvSpPr>
        <p:spPr>
          <a:xfrm>
            <a:off x="5923462" y="2156140"/>
            <a:ext cx="254000" cy="317500"/>
          </a:xfrm>
          <a:prstGeom prst="ellipse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71E5B68A-3DFD-8E4D-A4AA-5A0C25B915F2}"/>
                  </a:ext>
                </a:extLst>
              </p:cNvPr>
              <p:cNvSpPr txBox="1"/>
              <p:nvPr/>
            </p:nvSpPr>
            <p:spPr>
              <a:xfrm>
                <a:off x="5923462" y="2796344"/>
                <a:ext cx="3248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kumimoji="1" lang="en-US" altLang="zh-TW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kumimoji="1" lang="zh-TW" altLang="en-US" sz="20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71E5B68A-3DFD-8E4D-A4AA-5A0C25B91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462" y="2796344"/>
                <a:ext cx="324833" cy="307777"/>
              </a:xfrm>
              <a:prstGeom prst="rect">
                <a:avLst/>
              </a:prstGeom>
              <a:blipFill>
                <a:blip r:embed="rId18"/>
                <a:stretch>
                  <a:fillRect l="-7692" r="-3846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>
            <a:extLst>
              <a:ext uri="{FF2B5EF4-FFF2-40B4-BE49-F238E27FC236}">
                <a16:creationId xmlns:a16="http://schemas.microsoft.com/office/drawing/2014/main" id="{BC2DADBE-6FAA-AC46-8545-95B3CB652B0E}"/>
              </a:ext>
            </a:extLst>
          </p:cNvPr>
          <p:cNvSpPr txBox="1"/>
          <p:nvPr/>
        </p:nvSpPr>
        <p:spPr>
          <a:xfrm>
            <a:off x="5863164" y="3194163"/>
            <a:ext cx="2061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600" dirty="0">
                <a:latin typeface="Calibri" panose="020F0502020204030204" pitchFamily="34" charset="0"/>
                <a:cs typeface="Calibri" panose="020F0502020204030204" pitchFamily="34" charset="0"/>
              </a:rPr>
              <a:t>Weighted average embedding over all the neighbors</a:t>
            </a:r>
            <a:endParaRPr kumimoji="1" lang="zh-TW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284E-6 L 0.19774 -0.026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83 -0.225 " pathEditMode="relative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83 -0.225 " pathEditMode="relative" ptsTypes="AA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83 -0.225 " pathEditMode="relative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83 -0.225 " pathEditMode="relative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83 -0.225 " pathEditMode="relative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83 -0.225 " pathEditMode="relative" ptsTypes="AA">
                                      <p:cBhvr>
                                        <p:cTn id="1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83 -0.225 " pathEditMode="relative" ptsTypes="AA">
                                      <p:cBhvr>
                                        <p:cTn id="1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83 -0.225 " pathEditMode="relative" ptsTypes="AA"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4" grpId="0"/>
      <p:bldP spid="12" grpId="0"/>
      <p:bldP spid="13" grpId="0"/>
      <p:bldP spid="14" grpId="0"/>
      <p:bldP spid="15" grpId="0" animBg="1"/>
      <p:bldP spid="16" grpId="0"/>
      <p:bldP spid="11" grpId="0" animBg="1"/>
      <p:bldP spid="11" grpId="1" animBg="1"/>
      <p:bldP spid="17" grpId="0"/>
      <p:bldP spid="17" grpId="1"/>
      <p:bldP spid="20" grpId="0"/>
      <p:bldP spid="20" grpId="1"/>
      <p:bldP spid="19" grpId="0"/>
      <p:bldP spid="19" grpId="1"/>
      <p:bldP spid="19" grpId="2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7" grpId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21" grpId="0" animBg="1"/>
      <p:bldP spid="38" grpId="0" animBg="1"/>
      <p:bldP spid="39" grpId="0" animBg="1"/>
      <p:bldP spid="37" grpId="0" animBg="1"/>
      <p:bldP spid="41" grpId="0" animBg="1"/>
      <p:bldP spid="42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138415" y="409165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METHOD: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ttentional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ecurrent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eural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etwork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D171EE-18AF-FD45-9389-B26BE333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58" y="754617"/>
            <a:ext cx="6648482" cy="422902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3DB9BA7-82A6-DE43-9F23-3D1080C38547}"/>
              </a:ext>
            </a:extLst>
          </p:cNvPr>
          <p:cNvSpPr/>
          <p:nvPr/>
        </p:nvSpPr>
        <p:spPr>
          <a:xfrm>
            <a:off x="5034766" y="2007365"/>
            <a:ext cx="2216934" cy="1242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8D3239-4275-844E-89FC-7661ED7A162C}"/>
              </a:ext>
            </a:extLst>
          </p:cNvPr>
          <p:cNvSpPr/>
          <p:nvPr/>
        </p:nvSpPr>
        <p:spPr>
          <a:xfrm>
            <a:off x="1135025" y="798459"/>
            <a:ext cx="7290148" cy="100059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5C089CF-23B3-F940-BC6C-36CD23FC0799}"/>
              </a:ext>
            </a:extLst>
          </p:cNvPr>
          <p:cNvSpPr/>
          <p:nvPr/>
        </p:nvSpPr>
        <p:spPr>
          <a:xfrm>
            <a:off x="5248667" y="3274602"/>
            <a:ext cx="254000" cy="3175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7024E1B-0120-3746-8D4B-8E8B59A7D300}"/>
              </a:ext>
            </a:extLst>
          </p:cNvPr>
          <p:cNvSpPr/>
          <p:nvPr/>
        </p:nvSpPr>
        <p:spPr>
          <a:xfrm>
            <a:off x="5248667" y="3617154"/>
            <a:ext cx="254000" cy="317500"/>
          </a:xfrm>
          <a:prstGeom prst="ellipse">
            <a:avLst/>
          </a:prstGeom>
          <a:solidFill>
            <a:srgbClr val="E7B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92AA738F-D471-7D4F-BFA2-6D4D6C5B4065}"/>
              </a:ext>
            </a:extLst>
          </p:cNvPr>
          <p:cNvSpPr/>
          <p:nvPr/>
        </p:nvSpPr>
        <p:spPr>
          <a:xfrm>
            <a:off x="5248667" y="3957845"/>
            <a:ext cx="254000" cy="317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5DD58A1-8D0C-2349-8F9B-7B649D243AA1}"/>
              </a:ext>
            </a:extLst>
          </p:cNvPr>
          <p:cNvSpPr/>
          <p:nvPr/>
        </p:nvSpPr>
        <p:spPr>
          <a:xfrm>
            <a:off x="5248667" y="2163110"/>
            <a:ext cx="254000" cy="317500"/>
          </a:xfrm>
          <a:prstGeom prst="ellipse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26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2287285" y="434217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RECURRENT LAYER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D171EE-18AF-FD45-9389-B26BE3336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7" b="58524" l="56345" r="84769"/>
                    </a14:imgEffect>
                  </a14:imgLayer>
                </a14:imgProps>
              </a:ext>
            </a:extLst>
          </a:blip>
          <a:srcRect l="52792" t="29604" r="11678" b="38263"/>
          <a:stretch/>
        </p:blipFill>
        <p:spPr>
          <a:xfrm>
            <a:off x="669534" y="1552758"/>
            <a:ext cx="3225800" cy="1855704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85C089CF-23B3-F940-BC6C-36CD23FC0799}"/>
              </a:ext>
            </a:extLst>
          </p:cNvPr>
          <p:cNvSpPr/>
          <p:nvPr/>
        </p:nvSpPr>
        <p:spPr>
          <a:xfrm>
            <a:off x="1776720" y="3465857"/>
            <a:ext cx="254000" cy="3175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7024E1B-0120-3746-8D4B-8E8B59A7D300}"/>
              </a:ext>
            </a:extLst>
          </p:cNvPr>
          <p:cNvSpPr/>
          <p:nvPr/>
        </p:nvSpPr>
        <p:spPr>
          <a:xfrm>
            <a:off x="1776720" y="3808409"/>
            <a:ext cx="254000" cy="317500"/>
          </a:xfrm>
          <a:prstGeom prst="ellipse">
            <a:avLst/>
          </a:prstGeom>
          <a:solidFill>
            <a:srgbClr val="E7B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92AA738F-D471-7D4F-BFA2-6D4D6C5B4065}"/>
              </a:ext>
            </a:extLst>
          </p:cNvPr>
          <p:cNvSpPr/>
          <p:nvPr/>
        </p:nvSpPr>
        <p:spPr>
          <a:xfrm>
            <a:off x="1776720" y="4149100"/>
            <a:ext cx="254000" cy="317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5DD58A1-8D0C-2349-8F9B-7B649D243AA1}"/>
              </a:ext>
            </a:extLst>
          </p:cNvPr>
          <p:cNvSpPr/>
          <p:nvPr/>
        </p:nvSpPr>
        <p:spPr>
          <a:xfrm>
            <a:off x="1776720" y="1657925"/>
            <a:ext cx="254000" cy="317500"/>
          </a:xfrm>
          <a:prstGeom prst="ellipse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cxnSp>
        <p:nvCxnSpPr>
          <p:cNvPr id="4" name="直線箭頭接點 3">
            <a:extLst>
              <a:ext uri="{FF2B5EF4-FFF2-40B4-BE49-F238E27FC236}">
                <a16:creationId xmlns:a16="http://schemas.microsoft.com/office/drawing/2014/main" id="{14CE76D9-0CC0-D447-B100-132E43F1EA3D}"/>
              </a:ext>
            </a:extLst>
          </p:cNvPr>
          <p:cNvCxnSpPr>
            <a:cxnSpLocks/>
          </p:cNvCxnSpPr>
          <p:nvPr/>
        </p:nvCxnSpPr>
        <p:spPr>
          <a:xfrm>
            <a:off x="2060229" y="2638394"/>
            <a:ext cx="370703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箭頭接點 14">
            <a:extLst>
              <a:ext uri="{FF2B5EF4-FFF2-40B4-BE49-F238E27FC236}">
                <a16:creationId xmlns:a16="http://schemas.microsoft.com/office/drawing/2014/main" id="{3E1AED92-3621-B149-9B9F-BA664AC2AAE3}"/>
              </a:ext>
            </a:extLst>
          </p:cNvPr>
          <p:cNvCxnSpPr>
            <a:cxnSpLocks/>
          </p:cNvCxnSpPr>
          <p:nvPr/>
        </p:nvCxnSpPr>
        <p:spPr>
          <a:xfrm>
            <a:off x="2082092" y="2633524"/>
            <a:ext cx="370703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箭頭接點 15">
            <a:extLst>
              <a:ext uri="{FF2B5EF4-FFF2-40B4-BE49-F238E27FC236}">
                <a16:creationId xmlns:a16="http://schemas.microsoft.com/office/drawing/2014/main" id="{5020F72E-FBAB-D24A-8BB3-FF09F9D97172}"/>
              </a:ext>
            </a:extLst>
          </p:cNvPr>
          <p:cNvCxnSpPr>
            <a:cxnSpLocks/>
          </p:cNvCxnSpPr>
          <p:nvPr/>
        </p:nvCxnSpPr>
        <p:spPr>
          <a:xfrm>
            <a:off x="2760689" y="2643644"/>
            <a:ext cx="370703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箭頭接點 16">
            <a:extLst>
              <a:ext uri="{FF2B5EF4-FFF2-40B4-BE49-F238E27FC236}">
                <a16:creationId xmlns:a16="http://schemas.microsoft.com/office/drawing/2014/main" id="{E2B6BDE8-86CE-904A-A5E1-ADC7D899312A}"/>
              </a:ext>
            </a:extLst>
          </p:cNvPr>
          <p:cNvCxnSpPr>
            <a:cxnSpLocks/>
          </p:cNvCxnSpPr>
          <p:nvPr/>
        </p:nvCxnSpPr>
        <p:spPr>
          <a:xfrm flipV="1">
            <a:off x="1903720" y="2990538"/>
            <a:ext cx="0" cy="41792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箭頭接點 19">
            <a:extLst>
              <a:ext uri="{FF2B5EF4-FFF2-40B4-BE49-F238E27FC236}">
                <a16:creationId xmlns:a16="http://schemas.microsoft.com/office/drawing/2014/main" id="{F891C24B-B939-274A-8367-C4D609ED7590}"/>
              </a:ext>
            </a:extLst>
          </p:cNvPr>
          <p:cNvCxnSpPr>
            <a:cxnSpLocks/>
          </p:cNvCxnSpPr>
          <p:nvPr/>
        </p:nvCxnSpPr>
        <p:spPr>
          <a:xfrm flipV="1">
            <a:off x="2595766" y="2998032"/>
            <a:ext cx="0" cy="41792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箭頭接點 20">
            <a:extLst>
              <a:ext uri="{FF2B5EF4-FFF2-40B4-BE49-F238E27FC236}">
                <a16:creationId xmlns:a16="http://schemas.microsoft.com/office/drawing/2014/main" id="{736B665E-0FB6-604A-9E4C-537C9ACE11AF}"/>
              </a:ext>
            </a:extLst>
          </p:cNvPr>
          <p:cNvCxnSpPr>
            <a:cxnSpLocks/>
          </p:cNvCxnSpPr>
          <p:nvPr/>
        </p:nvCxnSpPr>
        <p:spPr>
          <a:xfrm flipV="1">
            <a:off x="2589189" y="2998033"/>
            <a:ext cx="0" cy="41792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B83CC7D0-20F3-7747-826D-8C30281C0EAF}"/>
              </a:ext>
            </a:extLst>
          </p:cNvPr>
          <p:cNvCxnSpPr>
            <a:cxnSpLocks/>
          </p:cNvCxnSpPr>
          <p:nvPr/>
        </p:nvCxnSpPr>
        <p:spPr>
          <a:xfrm flipV="1">
            <a:off x="3293727" y="2998033"/>
            <a:ext cx="0" cy="41792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箭頭接點 23">
            <a:extLst>
              <a:ext uri="{FF2B5EF4-FFF2-40B4-BE49-F238E27FC236}">
                <a16:creationId xmlns:a16="http://schemas.microsoft.com/office/drawing/2014/main" id="{C81ACDFD-B617-604E-BFF9-3CE7563C68B2}"/>
              </a:ext>
            </a:extLst>
          </p:cNvPr>
          <p:cNvCxnSpPr>
            <a:cxnSpLocks/>
          </p:cNvCxnSpPr>
          <p:nvPr/>
        </p:nvCxnSpPr>
        <p:spPr>
          <a:xfrm>
            <a:off x="3452735" y="2618912"/>
            <a:ext cx="370703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>
            <a:extLst>
              <a:ext uri="{FF2B5EF4-FFF2-40B4-BE49-F238E27FC236}">
                <a16:creationId xmlns:a16="http://schemas.microsoft.com/office/drawing/2014/main" id="{0893ABC4-9923-9A47-80DC-1FBA582A1D1C}"/>
              </a:ext>
            </a:extLst>
          </p:cNvPr>
          <p:cNvSpPr/>
          <p:nvPr/>
        </p:nvSpPr>
        <p:spPr>
          <a:xfrm>
            <a:off x="5417399" y="1194259"/>
            <a:ext cx="2540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B51F388-FF22-CD4B-86EB-9F309CF4E6EF}"/>
                  </a:ext>
                </a:extLst>
              </p:cNvPr>
              <p:cNvSpPr txBox="1"/>
              <p:nvPr/>
            </p:nvSpPr>
            <p:spPr>
              <a:xfrm>
                <a:off x="5381743" y="1540634"/>
                <a:ext cx="2356222" cy="336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6B51F388-FF22-CD4B-86EB-9F309CF4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743" y="1540634"/>
                <a:ext cx="2356222" cy="336374"/>
              </a:xfrm>
              <a:prstGeom prst="rect">
                <a:avLst/>
              </a:prstGeom>
              <a:blipFill>
                <a:blip r:embed="rId5"/>
                <a:stretch>
                  <a:fillRect l="-1075" r="-2688" b="-2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箭頭接點 26">
            <a:extLst>
              <a:ext uri="{FF2B5EF4-FFF2-40B4-BE49-F238E27FC236}">
                <a16:creationId xmlns:a16="http://schemas.microsoft.com/office/drawing/2014/main" id="{DCAE38E9-1863-9946-872D-6CFFF3C1B449}"/>
              </a:ext>
            </a:extLst>
          </p:cNvPr>
          <p:cNvCxnSpPr>
            <a:cxnSpLocks/>
          </p:cNvCxnSpPr>
          <p:nvPr/>
        </p:nvCxnSpPr>
        <p:spPr>
          <a:xfrm flipV="1">
            <a:off x="1218082" y="2998032"/>
            <a:ext cx="0" cy="41792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BB4A5EB3-9138-BA49-87E1-E03364C32D06}"/>
              </a:ext>
            </a:extLst>
          </p:cNvPr>
          <p:cNvCxnSpPr>
            <a:cxnSpLocks/>
          </p:cNvCxnSpPr>
          <p:nvPr/>
        </p:nvCxnSpPr>
        <p:spPr>
          <a:xfrm>
            <a:off x="1385509" y="2647731"/>
            <a:ext cx="370703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>
            <a:extLst>
              <a:ext uri="{FF2B5EF4-FFF2-40B4-BE49-F238E27FC236}">
                <a16:creationId xmlns:a16="http://schemas.microsoft.com/office/drawing/2014/main" id="{6B56744E-7AF1-4B44-9379-04D72E457A4B}"/>
              </a:ext>
            </a:extLst>
          </p:cNvPr>
          <p:cNvSpPr/>
          <p:nvPr/>
        </p:nvSpPr>
        <p:spPr>
          <a:xfrm>
            <a:off x="1418427" y="2480610"/>
            <a:ext cx="254000" cy="317500"/>
          </a:xfrm>
          <a:prstGeom prst="ellipse">
            <a:avLst/>
          </a:prstGeom>
          <a:solidFill>
            <a:srgbClr val="00FB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396C853-A121-8B4E-9780-AD3EB4024D60}"/>
                  </a:ext>
                </a:extLst>
              </p:cNvPr>
              <p:cNvSpPr txBox="1"/>
              <p:nvPr/>
            </p:nvSpPr>
            <p:spPr>
              <a:xfrm>
                <a:off x="4679645" y="2438936"/>
                <a:ext cx="3794821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396C853-A121-8B4E-9780-AD3EB4024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645" y="2438936"/>
                <a:ext cx="3794821" cy="334194"/>
              </a:xfrm>
              <a:prstGeom prst="rect">
                <a:avLst/>
              </a:prstGeom>
              <a:blipFill>
                <a:blip r:embed="rId6"/>
                <a:stretch>
                  <a:fillRect l="-1003" r="-1672" b="-2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橢圓 30">
            <a:extLst>
              <a:ext uri="{FF2B5EF4-FFF2-40B4-BE49-F238E27FC236}">
                <a16:creationId xmlns:a16="http://schemas.microsoft.com/office/drawing/2014/main" id="{2E307D83-BFA4-7E44-9781-9673393E0D76}"/>
              </a:ext>
            </a:extLst>
          </p:cNvPr>
          <p:cNvSpPr/>
          <p:nvPr/>
        </p:nvSpPr>
        <p:spPr>
          <a:xfrm>
            <a:off x="2090986" y="2485856"/>
            <a:ext cx="254000" cy="317500"/>
          </a:xfrm>
          <a:prstGeom prst="ellipse">
            <a:avLst/>
          </a:prstGeom>
          <a:solidFill>
            <a:srgbClr val="00FB9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50360B90-8D20-8B41-9A11-2CC911CCA663}"/>
              </a:ext>
            </a:extLst>
          </p:cNvPr>
          <p:cNvSpPr txBox="1"/>
          <p:nvPr/>
        </p:nvSpPr>
        <p:spPr>
          <a:xfrm>
            <a:off x="4142377" y="2974105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hidden state at k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49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47986 -0.447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3" y="-22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52639 -0.511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9" y="-255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32099E-6 L 0.57431 -0.578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-289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58025E-6 L 0.6151 -0.09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39826 0.203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10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-0.00401 L 0.03924 0.03087 " pathEditMode="relative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5" grpId="2" animBg="1"/>
      <p:bldP spid="29" grpId="0" animBg="1"/>
      <p:bldP spid="29" grpId="1" animBg="1"/>
      <p:bldP spid="29" grpId="2" animBg="1"/>
      <p:bldP spid="26" grpId="0"/>
      <p:bldP spid="31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138415" y="409165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METHOD: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ttentional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ecurrent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eural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etwork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D171EE-18AF-FD45-9389-B26BE333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58" y="754617"/>
            <a:ext cx="6648482" cy="422902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48D3239-4275-844E-89FC-7661ED7A162C}"/>
              </a:ext>
            </a:extLst>
          </p:cNvPr>
          <p:cNvSpPr/>
          <p:nvPr/>
        </p:nvSpPr>
        <p:spPr>
          <a:xfrm>
            <a:off x="705545" y="1768659"/>
            <a:ext cx="4058960" cy="160618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F23FC-45AE-0046-99B9-8FC8D293D35C}"/>
              </a:ext>
            </a:extLst>
          </p:cNvPr>
          <p:cNvSpPr/>
          <p:nvPr/>
        </p:nvSpPr>
        <p:spPr>
          <a:xfrm>
            <a:off x="1252580" y="3307059"/>
            <a:ext cx="3762182" cy="170163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BD39FD7-EAA1-0F4A-86F6-D9D95A3651DC}"/>
              </a:ext>
            </a:extLst>
          </p:cNvPr>
          <p:cNvSpPr/>
          <p:nvPr/>
        </p:nvSpPr>
        <p:spPr>
          <a:xfrm>
            <a:off x="7814662" y="3520608"/>
            <a:ext cx="289678" cy="3204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TW" b="1" dirty="0">
              <a:solidFill>
                <a:schemeClr val="bg2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E68C149-2F38-8A4F-903D-31772A338684}"/>
              </a:ext>
            </a:extLst>
          </p:cNvPr>
          <p:cNvSpPr/>
          <p:nvPr/>
        </p:nvSpPr>
        <p:spPr>
          <a:xfrm>
            <a:off x="4764505" y="1883792"/>
            <a:ext cx="2923637" cy="301894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401E14CF-06F1-E547-9500-F3FB578BF4CA}"/>
              </a:ext>
            </a:extLst>
          </p:cNvPr>
          <p:cNvSpPr/>
          <p:nvPr/>
        </p:nvSpPr>
        <p:spPr>
          <a:xfrm>
            <a:off x="7009495" y="2571750"/>
            <a:ext cx="254000" cy="317500"/>
          </a:xfrm>
          <a:prstGeom prst="ellipse">
            <a:avLst/>
          </a:prstGeom>
          <a:solidFill>
            <a:srgbClr val="00FB9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3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C -0.00086 -0.00463 -0.00173 -0.00864 -0.00225 -0.01327 C -0.00399 -0.03333 -0.00312 -0.03889 -0.00225 -0.06019 C -0.0026 -0.08457 -0.0026 -0.10895 -0.00329 -0.13303 C -0.00329 -0.13519 -0.00364 -0.13735 -0.00434 -0.13889 C -0.00503 -0.14043 -0.00642 -0.14136 -0.00746 -0.14259 C -0.01302 -0.14198 -0.01875 -0.14167 -0.0243 -0.14074 C -0.02534 -0.14043 -0.02638 -0.13889 -0.02743 -0.13889 L -0.14947 -0.14074 C -0.15329 -0.14228 -0.15503 -0.14321 -0.15902 -0.14444 C -0.16649 -0.14661 -0.16875 -0.14661 -0.17691 -0.14815 C -0.18003 -0.14877 -0.18316 -0.14969 -0.18645 -0.15 C -0.20781 -0.15309 -0.22569 -0.15278 -0.24843 -0.1537 C -0.24947 -0.15494 -0.25069 -0.15586 -0.25156 -0.15741 C -0.2526 -0.15895 -0.25329 -0.16111 -0.25364 -0.16296 C -0.25677 -0.17562 -0.2559 -0.17623 -0.2559 -0.19105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95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-0.03024 0.00087 -0.06018 0.00105 -0.09012 C 0.00278 -0.31821 -0.00156 -0.23024 0.0033 -0.32222 C 0.00278 -0.3358 0.00261 -0.34969 0.00209 -0.36327 C 0.00157 -0.37839 0.00122 -0.3753 0 -0.38765 C -0.00138 -0.40308 -0.00034 -0.39691 -0.00208 -0.41018 C -0.00243 -0.41296 -0.00451 -0.42808 -0.0052 -0.4287 C -0.00625 -0.42993 -0.00711 -0.43148 -0.00833 -0.4324 C -0.01041 -0.43425 -0.01458 -0.43611 -0.01458 -0.43611 C -0.01892 -0.43549 -0.02309 -0.43518 -0.02725 -0.43425 C -0.02899 -0.43395 -0.03072 -0.43302 -0.03246 -0.4324 C -0.03541 -0.43179 -0.03819 -0.43148 -0.04097 -0.43055 C -0.04513 -0.42962 -0.04947 -0.42932 -0.05364 -0.42685 C -0.05468 -0.42623 -0.05555 -0.4253 -0.05677 -0.425 C -0.06371 -0.42283 -0.06423 -0.42314 -0.07031 -0.42314 " pathEditMode="relative" ptsTypes="AAAAA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145;p35">
            <a:extLst>
              <a:ext uri="{FF2B5EF4-FFF2-40B4-BE49-F238E27FC236}">
                <a16:creationId xmlns:a16="http://schemas.microsoft.com/office/drawing/2014/main" id="{68E295AE-CB56-BA49-9A17-C92A02AEDD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文字版面配置區 2">
            <a:extLst>
              <a:ext uri="{FF2B5EF4-FFF2-40B4-BE49-F238E27FC236}">
                <a16:creationId xmlns:a16="http://schemas.microsoft.com/office/drawing/2014/main" id="{CDC36000-D54A-7443-92FE-B67C1B3FB2D6}"/>
              </a:ext>
            </a:extLst>
          </p:cNvPr>
          <p:cNvSpPr txBox="1">
            <a:spLocks/>
          </p:cNvSpPr>
          <p:nvPr/>
        </p:nvSpPr>
        <p:spPr>
          <a:xfrm>
            <a:off x="720000" y="1360130"/>
            <a:ext cx="5611200" cy="196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algn="l"/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2662423" y="410771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OUTPUT LAYER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3E7FBE93-A995-FE4B-A3E5-E612C4547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40" b="74600"/>
          <a:stretch/>
        </p:blipFill>
        <p:spPr>
          <a:xfrm>
            <a:off x="447678" y="860125"/>
            <a:ext cx="6339984" cy="1074183"/>
          </a:xfrm>
          <a:prstGeom prst="rect">
            <a:avLst/>
          </a:prstGeom>
        </p:spPr>
      </p:pic>
      <p:sp>
        <p:nvSpPr>
          <p:cNvPr id="35" name="橢圓 34">
            <a:extLst>
              <a:ext uri="{FF2B5EF4-FFF2-40B4-BE49-F238E27FC236}">
                <a16:creationId xmlns:a16="http://schemas.microsoft.com/office/drawing/2014/main" id="{2F085865-8725-454F-9F39-A121EEE19FF0}"/>
              </a:ext>
            </a:extLst>
          </p:cNvPr>
          <p:cNvSpPr/>
          <p:nvPr/>
        </p:nvSpPr>
        <p:spPr>
          <a:xfrm>
            <a:off x="6896408" y="1397216"/>
            <a:ext cx="289678" cy="3204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TW" b="1" dirty="0">
              <a:solidFill>
                <a:schemeClr val="bg2"/>
              </a:solidFill>
            </a:endParaRP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3FDC1D31-7226-7A41-8117-DE0DB0370FA8}"/>
              </a:ext>
            </a:extLst>
          </p:cNvPr>
          <p:cNvSpPr/>
          <p:nvPr/>
        </p:nvSpPr>
        <p:spPr>
          <a:xfrm>
            <a:off x="3664562" y="2005624"/>
            <a:ext cx="254000" cy="317500"/>
          </a:xfrm>
          <a:prstGeom prst="ellipse">
            <a:avLst/>
          </a:prstGeom>
          <a:solidFill>
            <a:srgbClr val="00FB9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2E1E971C-80A3-8449-967D-6322AC5B1F1B}"/>
                  </a:ext>
                </a:extLst>
              </p:cNvPr>
              <p:cNvSpPr txBox="1"/>
              <p:nvPr/>
            </p:nvSpPr>
            <p:spPr>
              <a:xfrm>
                <a:off x="3918562" y="2005624"/>
                <a:ext cx="7940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2E1E971C-80A3-8449-967D-6322AC5B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62" y="2005624"/>
                <a:ext cx="79406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45C0377-3B9C-1B4D-9A48-168FE23B554B}"/>
                  </a:ext>
                </a:extLst>
              </p:cNvPr>
              <p:cNvSpPr txBox="1"/>
              <p:nvPr/>
            </p:nvSpPr>
            <p:spPr>
              <a:xfrm>
                <a:off x="7186086" y="1357361"/>
                <a:ext cx="510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45C0377-3B9C-1B4D-9A48-168FE23B5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086" y="1357361"/>
                <a:ext cx="51001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465CE4B1-6FFD-7D42-BAE7-E78C632BB98E}"/>
                  </a:ext>
                </a:extLst>
              </p:cNvPr>
              <p:cNvSpPr txBox="1"/>
              <p:nvPr/>
            </p:nvSpPr>
            <p:spPr>
              <a:xfrm>
                <a:off x="2471691" y="2737767"/>
                <a:ext cx="2893741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465CE4B1-6FFD-7D42-BAE7-E78C632BB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691" y="2737767"/>
                <a:ext cx="2893741" cy="4265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4DA7870-A653-2444-9A9C-4DEACEA38B26}"/>
                  </a:ext>
                </a:extLst>
              </p:cNvPr>
              <p:cNvSpPr txBox="1"/>
              <p:nvPr/>
            </p:nvSpPr>
            <p:spPr>
              <a:xfrm>
                <a:off x="2471691" y="3188550"/>
                <a:ext cx="8859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dim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4DA7870-A653-2444-9A9C-4DEACEA38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691" y="3188550"/>
                <a:ext cx="885948" cy="307777"/>
              </a:xfrm>
              <a:prstGeom prst="rect">
                <a:avLst/>
              </a:prstGeom>
              <a:blipFill>
                <a:blip r:embed="rId7"/>
                <a:stretch>
                  <a:fillRect l="-2857" t="-4167" b="-20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A8B2F692-A8F2-974C-AAFB-897FFF3C9B0A}"/>
                  </a:ext>
                </a:extLst>
              </p:cNvPr>
              <p:cNvSpPr txBox="1"/>
              <p:nvPr/>
            </p:nvSpPr>
            <p:spPr>
              <a:xfrm>
                <a:off x="3918561" y="3197470"/>
                <a:ext cx="883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TW" dirty="0"/>
                  <a:t>dim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A8B2F692-A8F2-974C-AAFB-897FFF3C9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61" y="3197470"/>
                <a:ext cx="883832" cy="307777"/>
              </a:xfrm>
              <a:prstGeom prst="rect">
                <a:avLst/>
              </a:prstGeom>
              <a:blipFill>
                <a:blip r:embed="rId8"/>
                <a:stretch>
                  <a:fillRect l="-1429" t="-4167" b="-20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728ABF06-0EFD-0A47-A46E-31DECFF5A7A4}"/>
                  </a:ext>
                </a:extLst>
              </p:cNvPr>
              <p:cNvSpPr txBox="1"/>
              <p:nvPr/>
            </p:nvSpPr>
            <p:spPr>
              <a:xfrm>
                <a:off x="3918561" y="2001266"/>
                <a:ext cx="7795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728ABF06-0EFD-0A47-A46E-31DECFF5A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61" y="2001266"/>
                <a:ext cx="77950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橢圓 41">
            <a:extLst>
              <a:ext uri="{FF2B5EF4-FFF2-40B4-BE49-F238E27FC236}">
                <a16:creationId xmlns:a16="http://schemas.microsoft.com/office/drawing/2014/main" id="{06C3848A-C89D-AA47-B463-A852AAFBEDC2}"/>
              </a:ext>
            </a:extLst>
          </p:cNvPr>
          <p:cNvSpPr/>
          <p:nvPr/>
        </p:nvSpPr>
        <p:spPr>
          <a:xfrm>
            <a:off x="2787665" y="2506435"/>
            <a:ext cx="254000" cy="317500"/>
          </a:xfrm>
          <a:prstGeom prst="ellipse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15F37894-92D5-534C-A72A-E811F65598B8}"/>
              </a:ext>
            </a:extLst>
          </p:cNvPr>
          <p:cNvSpPr/>
          <p:nvPr/>
        </p:nvSpPr>
        <p:spPr>
          <a:xfrm>
            <a:off x="4337538" y="1385493"/>
            <a:ext cx="315058" cy="314968"/>
          </a:xfrm>
          <a:prstGeom prst="ellipse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2F47384B-FD06-FF4A-A731-AD012B9B155F}"/>
                  </a:ext>
                </a:extLst>
              </p:cNvPr>
              <p:cNvSpPr txBox="1"/>
              <p:nvPr/>
            </p:nvSpPr>
            <p:spPr>
              <a:xfrm>
                <a:off x="2471691" y="3559953"/>
                <a:ext cx="2991653" cy="606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2F47384B-FD06-FF4A-A731-AD012B9B1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691" y="3559953"/>
                <a:ext cx="2991653" cy="6061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C4F91177-10AE-0D40-BF19-CE9829FD52AD}"/>
                  </a:ext>
                </a:extLst>
              </p:cNvPr>
              <p:cNvSpPr txBox="1"/>
              <p:nvPr/>
            </p:nvSpPr>
            <p:spPr>
              <a:xfrm>
                <a:off x="2434457" y="4220851"/>
                <a:ext cx="2809038" cy="438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C4F91177-10AE-0D40-BF19-CE9829FD5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457" y="4220851"/>
                <a:ext cx="2809038" cy="438774"/>
              </a:xfrm>
              <a:prstGeom prst="rect">
                <a:avLst/>
              </a:prstGeom>
              <a:blipFill>
                <a:blip r:embed="rId11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3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83 -0.10525 " pathEditMode="relative" ptsTypes="AA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2448 -0.0043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2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2" grpId="0"/>
      <p:bldP spid="38" grpId="0"/>
      <p:bldP spid="39" grpId="0"/>
      <p:bldP spid="3" grpId="0"/>
      <p:bldP spid="40" grpId="0"/>
      <p:bldP spid="41" grpId="0"/>
      <p:bldP spid="41" grpId="1"/>
      <p:bldP spid="42" grpId="0" animBg="1"/>
      <p:bldP spid="42" grpId="1" animBg="1"/>
      <p:bldP spid="42" grpId="2" animBg="1"/>
      <p:bldP spid="43" grpId="0" animBg="1"/>
      <p:bldP spid="44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1839524" y="424059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MODEL OPTIMIZATION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9EE468-86A6-1546-90AD-80DE80F8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08" y="2066879"/>
            <a:ext cx="6776915" cy="100974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676D4E2-DA31-C346-A175-315C40438FC7}"/>
              </a:ext>
            </a:extLst>
          </p:cNvPr>
          <p:cNvSpPr txBox="1"/>
          <p:nvPr/>
        </p:nvSpPr>
        <p:spPr>
          <a:xfrm>
            <a:off x="3544085" y="3346952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dirty="0"/>
              <a:t>Ground truth </a:t>
            </a:r>
          </a:p>
          <a:p>
            <a:pPr algn="ctr"/>
            <a:r>
              <a:rPr kumimoji="1" lang="en-US" altLang="zh-TW" dirty="0"/>
              <a:t>(one-hot vector)</a:t>
            </a:r>
            <a:endParaRPr kumimoji="1" lang="zh-TW" altLang="en-US" dirty="0"/>
          </a:p>
        </p:txBody>
      </p: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C2334D0F-58B4-C44C-B4C6-F5F093C6B281}"/>
              </a:ext>
            </a:extLst>
          </p:cNvPr>
          <p:cNvCxnSpPr/>
          <p:nvPr/>
        </p:nvCxnSpPr>
        <p:spPr>
          <a:xfrm>
            <a:off x="4267200" y="2860431"/>
            <a:ext cx="0" cy="37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0F087C4-B382-0D47-9BE6-7CF14E35D1A5}"/>
              </a:ext>
            </a:extLst>
          </p:cNvPr>
          <p:cNvSpPr txBox="1"/>
          <p:nvPr/>
        </p:nvSpPr>
        <p:spPr>
          <a:xfrm>
            <a:off x="5078859" y="3346952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dirty="0"/>
              <a:t>Predict</a:t>
            </a:r>
          </a:p>
          <a:p>
            <a:pPr algn="ctr"/>
            <a:r>
              <a:rPr kumimoji="1" lang="en-US" altLang="zh-TW" dirty="0"/>
              <a:t>(probability distribution over L)</a:t>
            </a:r>
            <a:endParaRPr kumimoji="1" lang="zh-TW" altLang="en-US" dirty="0"/>
          </a:p>
        </p:txBody>
      </p: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6DF76BDA-595F-7140-8235-F0663FA801B6}"/>
              </a:ext>
            </a:extLst>
          </p:cNvPr>
          <p:cNvCxnSpPr>
            <a:cxnSpLocks/>
          </p:cNvCxnSpPr>
          <p:nvPr/>
        </p:nvCxnSpPr>
        <p:spPr>
          <a:xfrm>
            <a:off x="5545015" y="2848708"/>
            <a:ext cx="726831" cy="386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145;p35">
            <a:extLst>
              <a:ext uri="{FF2B5EF4-FFF2-40B4-BE49-F238E27FC236}">
                <a16:creationId xmlns:a16="http://schemas.microsoft.com/office/drawing/2014/main" id="{68E295AE-CB56-BA49-9A17-C92A02AEDD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文字版面配置區 2">
            <a:extLst>
              <a:ext uri="{FF2B5EF4-FFF2-40B4-BE49-F238E27FC236}">
                <a16:creationId xmlns:a16="http://schemas.microsoft.com/office/drawing/2014/main" id="{CDC36000-D54A-7443-92FE-B67C1B3FB2D6}"/>
              </a:ext>
            </a:extLst>
          </p:cNvPr>
          <p:cNvSpPr txBox="1">
            <a:spLocks/>
          </p:cNvSpPr>
          <p:nvPr/>
        </p:nvSpPr>
        <p:spPr>
          <a:xfrm>
            <a:off x="720000" y="1360130"/>
            <a:ext cx="5611200" cy="196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algn="l"/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89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3121577" y="459229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749A4D0-1411-F445-B2A8-058DE835D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30" y="1728011"/>
            <a:ext cx="7233139" cy="16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8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1609300" y="470952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ANALYSIS OF META-PATHS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3920EBC-1DC3-9C49-AC1C-FDB11EE1C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293446"/>
            <a:ext cx="80391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75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1175546" y="476754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ANALYSIS OF TIME THRESHOLD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B492B27-B58B-2941-A052-3A901C333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822" y="968943"/>
            <a:ext cx="5862356" cy="41745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C42584E-62DF-4D1A-B2EA-2DD37CA07EB5}"/>
              </a:ext>
            </a:extLst>
          </p:cNvPr>
          <p:cNvSpPr/>
          <p:nvPr/>
        </p:nvSpPr>
        <p:spPr>
          <a:xfrm>
            <a:off x="4985816" y="968943"/>
            <a:ext cx="760888" cy="3996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0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1808592" y="465031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COMPARARIVE RESULTS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EBCBBD0-CB95-DB48-AAD3-5E065D579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250"/>
            <a:ext cx="9144000" cy="331093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67D0A2A-CAB7-457B-99B0-7233F371126B}"/>
              </a:ext>
            </a:extLst>
          </p:cNvPr>
          <p:cNvSpPr/>
          <p:nvPr/>
        </p:nvSpPr>
        <p:spPr>
          <a:xfrm>
            <a:off x="1488402" y="1309340"/>
            <a:ext cx="760888" cy="325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669946-DF06-446F-9E00-0FE4FD3DA35D}"/>
              </a:ext>
            </a:extLst>
          </p:cNvPr>
          <p:cNvSpPr/>
          <p:nvPr/>
        </p:nvSpPr>
        <p:spPr>
          <a:xfrm>
            <a:off x="2330013" y="1309340"/>
            <a:ext cx="1641485" cy="325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323332B-9575-4DF1-B057-136E29E198DF}"/>
              </a:ext>
            </a:extLst>
          </p:cNvPr>
          <p:cNvSpPr/>
          <p:nvPr/>
        </p:nvSpPr>
        <p:spPr>
          <a:xfrm>
            <a:off x="4095522" y="1309339"/>
            <a:ext cx="1588772" cy="3259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E40763F-5DE1-49AC-974A-A645C0E83ADA}"/>
              </a:ext>
            </a:extLst>
          </p:cNvPr>
          <p:cNvSpPr/>
          <p:nvPr/>
        </p:nvSpPr>
        <p:spPr>
          <a:xfrm>
            <a:off x="5684294" y="1309340"/>
            <a:ext cx="760888" cy="325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2D334BF-F964-4D56-A920-CDB0728F15A3}"/>
              </a:ext>
            </a:extLst>
          </p:cNvPr>
          <p:cNvSpPr/>
          <p:nvPr/>
        </p:nvSpPr>
        <p:spPr>
          <a:xfrm>
            <a:off x="6445182" y="1309340"/>
            <a:ext cx="760888" cy="325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89E534F-40FD-4DE2-BA58-3494E351BC35}"/>
              </a:ext>
            </a:extLst>
          </p:cNvPr>
          <p:cNvSpPr/>
          <p:nvPr/>
        </p:nvSpPr>
        <p:spPr>
          <a:xfrm>
            <a:off x="7273066" y="1309340"/>
            <a:ext cx="760888" cy="325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5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145;p35">
            <a:extLst>
              <a:ext uri="{FF2B5EF4-FFF2-40B4-BE49-F238E27FC236}">
                <a16:creationId xmlns:a16="http://schemas.microsoft.com/office/drawing/2014/main" id="{68E295AE-CB56-BA49-9A17-C92A02AEDD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文字版面配置區 2">
            <a:extLst>
              <a:ext uri="{FF2B5EF4-FFF2-40B4-BE49-F238E27FC236}">
                <a16:creationId xmlns:a16="http://schemas.microsoft.com/office/drawing/2014/main" id="{CDC36000-D54A-7443-92FE-B67C1B3FB2D6}"/>
              </a:ext>
            </a:extLst>
          </p:cNvPr>
          <p:cNvSpPr txBox="1">
            <a:spLocks/>
          </p:cNvSpPr>
          <p:nvPr/>
        </p:nvSpPr>
        <p:spPr>
          <a:xfrm>
            <a:off x="720000" y="1360130"/>
            <a:ext cx="5611200" cy="196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algn="l"/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1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9" name="Google Shape;2989;p55"/>
          <p:cNvGrpSpPr/>
          <p:nvPr/>
        </p:nvGrpSpPr>
        <p:grpSpPr>
          <a:xfrm rot="10800000">
            <a:off x="7733277" y="-2063518"/>
            <a:ext cx="992854" cy="5056344"/>
            <a:chOff x="7591902" y="2582984"/>
            <a:chExt cx="992854" cy="5056344"/>
          </a:xfrm>
        </p:grpSpPr>
        <p:sp>
          <p:nvSpPr>
            <p:cNvPr id="2990" name="Google Shape;2990;p55"/>
            <p:cNvSpPr/>
            <p:nvPr/>
          </p:nvSpPr>
          <p:spPr>
            <a:xfrm>
              <a:off x="7591902" y="3502459"/>
              <a:ext cx="992854" cy="3950530"/>
            </a:xfrm>
            <a:custGeom>
              <a:avLst/>
              <a:gdLst/>
              <a:ahLst/>
              <a:cxnLst/>
              <a:rect l="l" t="t" r="r" b="b"/>
              <a:pathLst>
                <a:path w="27142" h="107997" extrusionOk="0">
                  <a:moveTo>
                    <a:pt x="2255" y="1"/>
                  </a:moveTo>
                  <a:lnTo>
                    <a:pt x="0" y="107996"/>
                  </a:lnTo>
                  <a:lnTo>
                    <a:pt x="24521" y="107616"/>
                  </a:lnTo>
                  <a:lnTo>
                    <a:pt x="27142" y="1186"/>
                  </a:lnTo>
                  <a:lnTo>
                    <a:pt x="2255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5"/>
            <p:cNvSpPr/>
            <p:nvPr/>
          </p:nvSpPr>
          <p:spPr>
            <a:xfrm>
              <a:off x="8046006" y="2582984"/>
              <a:ext cx="216919" cy="273143"/>
            </a:xfrm>
            <a:custGeom>
              <a:avLst/>
              <a:gdLst/>
              <a:ahLst/>
              <a:cxnLst/>
              <a:rect l="l" t="t" r="r" b="b"/>
              <a:pathLst>
                <a:path w="5930" h="7467" extrusionOk="0">
                  <a:moveTo>
                    <a:pt x="3294" y="1"/>
                  </a:moveTo>
                  <a:cubicBezTo>
                    <a:pt x="3294" y="1"/>
                    <a:pt x="0" y="1289"/>
                    <a:pt x="381" y="7276"/>
                  </a:cubicBezTo>
                  <a:lnTo>
                    <a:pt x="5300" y="7467"/>
                  </a:lnTo>
                  <a:cubicBezTo>
                    <a:pt x="5300" y="7467"/>
                    <a:pt x="5929" y="1406"/>
                    <a:pt x="3294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5"/>
            <p:cNvSpPr/>
            <p:nvPr/>
          </p:nvSpPr>
          <p:spPr>
            <a:xfrm>
              <a:off x="7674353" y="2817535"/>
              <a:ext cx="910403" cy="728344"/>
            </a:xfrm>
            <a:custGeom>
              <a:avLst/>
              <a:gdLst/>
              <a:ahLst/>
              <a:cxnLst/>
              <a:rect l="l" t="t" r="r" b="b"/>
              <a:pathLst>
                <a:path w="24888" h="19911" extrusionOk="0">
                  <a:moveTo>
                    <a:pt x="9795" y="1"/>
                  </a:moveTo>
                  <a:lnTo>
                    <a:pt x="9209" y="7306"/>
                  </a:lnTo>
                  <a:cubicBezTo>
                    <a:pt x="9209" y="7306"/>
                    <a:pt x="9004" y="10307"/>
                    <a:pt x="5344" y="13820"/>
                  </a:cubicBezTo>
                  <a:cubicBezTo>
                    <a:pt x="1670" y="17334"/>
                    <a:pt x="1" y="18725"/>
                    <a:pt x="1" y="18725"/>
                  </a:cubicBezTo>
                  <a:lnTo>
                    <a:pt x="24888" y="19910"/>
                  </a:lnTo>
                  <a:lnTo>
                    <a:pt x="24888" y="19910"/>
                  </a:lnTo>
                  <a:lnTo>
                    <a:pt x="20306" y="15182"/>
                  </a:lnTo>
                  <a:cubicBezTo>
                    <a:pt x="19413" y="14245"/>
                    <a:pt x="18666" y="13162"/>
                    <a:pt x="18124" y="11990"/>
                  </a:cubicBezTo>
                  <a:cubicBezTo>
                    <a:pt x="17451" y="10541"/>
                    <a:pt x="16646" y="8594"/>
                    <a:pt x="16529" y="7467"/>
                  </a:cubicBezTo>
                  <a:cubicBezTo>
                    <a:pt x="16265" y="4890"/>
                    <a:pt x="16602" y="498"/>
                    <a:pt x="16602" y="498"/>
                  </a:cubicBezTo>
                  <a:lnTo>
                    <a:pt x="979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5"/>
            <p:cNvSpPr/>
            <p:nvPr/>
          </p:nvSpPr>
          <p:spPr>
            <a:xfrm>
              <a:off x="7591902" y="7439016"/>
              <a:ext cx="897015" cy="200312"/>
            </a:xfrm>
            <a:custGeom>
              <a:avLst/>
              <a:gdLst/>
              <a:ahLst/>
              <a:cxnLst/>
              <a:rect l="l" t="t" r="r" b="b"/>
              <a:pathLst>
                <a:path w="24522" h="5476" extrusionOk="0">
                  <a:moveTo>
                    <a:pt x="24521" y="1"/>
                  </a:moveTo>
                  <a:lnTo>
                    <a:pt x="0" y="396"/>
                  </a:lnTo>
                  <a:cubicBezTo>
                    <a:pt x="0" y="396"/>
                    <a:pt x="3250" y="4378"/>
                    <a:pt x="11448" y="5344"/>
                  </a:cubicBezTo>
                  <a:cubicBezTo>
                    <a:pt x="12211" y="5434"/>
                    <a:pt x="12935" y="5476"/>
                    <a:pt x="13622" y="5476"/>
                  </a:cubicBezTo>
                  <a:cubicBezTo>
                    <a:pt x="21511" y="5476"/>
                    <a:pt x="24521" y="1"/>
                    <a:pt x="245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5"/>
            <p:cNvSpPr/>
            <p:nvPr/>
          </p:nvSpPr>
          <p:spPr>
            <a:xfrm>
              <a:off x="7928730" y="3521225"/>
              <a:ext cx="324026" cy="3926936"/>
            </a:xfrm>
            <a:custGeom>
              <a:avLst/>
              <a:gdLst/>
              <a:ahLst/>
              <a:cxnLst/>
              <a:rect l="l" t="t" r="r" b="b"/>
              <a:pathLst>
                <a:path w="8858" h="107352" extrusionOk="0">
                  <a:moveTo>
                    <a:pt x="2577" y="0"/>
                  </a:moveTo>
                  <a:lnTo>
                    <a:pt x="0" y="107352"/>
                  </a:lnTo>
                  <a:lnTo>
                    <a:pt x="6632" y="107234"/>
                  </a:lnTo>
                  <a:lnTo>
                    <a:pt x="8857" y="307"/>
                  </a:lnTo>
                  <a:lnTo>
                    <a:pt x="2577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2716;p54">
            <a:extLst>
              <a:ext uri="{FF2B5EF4-FFF2-40B4-BE49-F238E27FC236}">
                <a16:creationId xmlns:a16="http://schemas.microsoft.com/office/drawing/2014/main" id="{0D092562-2C86-FD4E-A04A-44A7D584F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05761" y="476754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A84DCCD-28FA-0941-969D-4DA3236A0AA6}"/>
              </a:ext>
            </a:extLst>
          </p:cNvPr>
          <p:cNvSpPr txBox="1"/>
          <p:nvPr/>
        </p:nvSpPr>
        <p:spPr>
          <a:xfrm>
            <a:off x="754697" y="1465119"/>
            <a:ext cx="6124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1800" dirty="0">
                <a:latin typeface="Calibri" panose="020F0502020204030204" pitchFamily="34" charset="0"/>
                <a:cs typeface="Calibri" panose="020F0502020204030204" pitchFamily="34" charset="0"/>
              </a:rPr>
              <a:t>Design a meta-path based random walk on novel KG to discover relevant neighbors based on heterogenous factors.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1800" dirty="0">
                <a:latin typeface="Calibri" panose="020F0502020204030204" pitchFamily="34" charset="0"/>
                <a:cs typeface="Calibri" panose="020F0502020204030204" pitchFamily="34" charset="0"/>
              </a:rPr>
              <a:t>Jointly model </a:t>
            </a:r>
            <a:r>
              <a:rPr lang="en" altLang="zh-TW" sz="1800" dirty="0">
                <a:latin typeface="Calibri" panose="020F0502020204030204" pitchFamily="34" charset="0"/>
                <a:cs typeface="Calibri" panose="020F0502020204030204" pitchFamily="34" charset="0"/>
              </a:rPr>
              <a:t>both sequential regularity and transition regularities of neighbors by proposing ARNN.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TW" sz="1800" dirty="0">
                <a:latin typeface="Calibri" panose="020F0502020204030204" pitchFamily="34" charset="0"/>
                <a:cs typeface="Calibri" panose="020F0502020204030204" pitchFamily="34" charset="0"/>
              </a:rPr>
              <a:t>Future work: explore more useful data sources such as weather and traffic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TW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145;p35">
            <a:extLst>
              <a:ext uri="{FF2B5EF4-FFF2-40B4-BE49-F238E27FC236}">
                <a16:creationId xmlns:a16="http://schemas.microsoft.com/office/drawing/2014/main" id="{68E295AE-CB56-BA49-9A17-C92A02AEDD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文字版面配置區 2">
            <a:extLst>
              <a:ext uri="{FF2B5EF4-FFF2-40B4-BE49-F238E27FC236}">
                <a16:creationId xmlns:a16="http://schemas.microsoft.com/office/drawing/2014/main" id="{CDC36000-D54A-7443-92FE-B67C1B3FB2D6}"/>
              </a:ext>
            </a:extLst>
          </p:cNvPr>
          <p:cNvSpPr txBox="1">
            <a:spLocks/>
          </p:cNvSpPr>
          <p:nvPr/>
        </p:nvSpPr>
        <p:spPr>
          <a:xfrm>
            <a:off x="720000" y="1360130"/>
            <a:ext cx="5611200" cy="196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algn="l"/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6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2026652" y="41879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E8DB0F2-FB82-7143-BD04-2BBE876F8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48" y="901187"/>
            <a:ext cx="5836082" cy="390064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E7678C1-00D1-744B-970C-7840116881B5}"/>
              </a:ext>
            </a:extLst>
          </p:cNvPr>
          <p:cNvSpPr/>
          <p:nvPr/>
        </p:nvSpPr>
        <p:spPr>
          <a:xfrm>
            <a:off x="3620847" y="1042953"/>
            <a:ext cx="1088238" cy="1479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9842EA-9AFF-5B4F-A6CA-0F7DBA8F968A}"/>
              </a:ext>
            </a:extLst>
          </p:cNvPr>
          <p:cNvSpPr/>
          <p:nvPr/>
        </p:nvSpPr>
        <p:spPr>
          <a:xfrm>
            <a:off x="4687243" y="1042953"/>
            <a:ext cx="2795095" cy="1847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D482C8-F022-E64A-91E6-FC7CD752ED44}"/>
              </a:ext>
            </a:extLst>
          </p:cNvPr>
          <p:cNvSpPr/>
          <p:nvPr/>
        </p:nvSpPr>
        <p:spPr>
          <a:xfrm>
            <a:off x="6866918" y="1637278"/>
            <a:ext cx="928576" cy="1847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C2437CB-F90A-6740-8A4B-04C40CD1643A}"/>
              </a:ext>
            </a:extLst>
          </p:cNvPr>
          <p:cNvSpPr/>
          <p:nvPr/>
        </p:nvSpPr>
        <p:spPr>
          <a:xfrm>
            <a:off x="2283723" y="3986063"/>
            <a:ext cx="4850724" cy="680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407E2CB-41CA-4B46-8B5A-ADE361C3D276}"/>
              </a:ext>
            </a:extLst>
          </p:cNvPr>
          <p:cNvSpPr txBox="1"/>
          <p:nvPr/>
        </p:nvSpPr>
        <p:spPr>
          <a:xfrm>
            <a:off x="5489854" y="2150374"/>
            <a:ext cx="2420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of Interest (POI)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15621B9-E2A4-BD47-8588-C6B45BBE8A45}"/>
              </a:ext>
            </a:extLst>
          </p:cNvPr>
          <p:cNvSpPr/>
          <p:nvPr/>
        </p:nvSpPr>
        <p:spPr>
          <a:xfrm>
            <a:off x="4719718" y="2690037"/>
            <a:ext cx="1457798" cy="14141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9223403-5444-0F44-851D-AACB21AE68BC}"/>
              </a:ext>
            </a:extLst>
          </p:cNvPr>
          <p:cNvSpPr txBox="1"/>
          <p:nvPr/>
        </p:nvSpPr>
        <p:spPr>
          <a:xfrm>
            <a:off x="4667794" y="2153969"/>
            <a:ext cx="1561646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zh-TW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Sparsity</a:t>
            </a:r>
            <a:endParaRPr kumimoji="1" lang="zh-TW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/>
      <p:bldP spid="5" grpId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E8DB0F2-FB82-7143-BD04-2BBE876F8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87" y="1145512"/>
            <a:ext cx="5051953" cy="3376561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80378858-7804-484F-99C4-3C6924F5BA66}"/>
              </a:ext>
            </a:extLst>
          </p:cNvPr>
          <p:cNvSpPr/>
          <p:nvPr/>
        </p:nvSpPr>
        <p:spPr>
          <a:xfrm>
            <a:off x="5221028" y="1877199"/>
            <a:ext cx="628375" cy="600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9513456-51FB-5A49-84F1-2BB4E274EA1B}"/>
              </a:ext>
            </a:extLst>
          </p:cNvPr>
          <p:cNvSpPr/>
          <p:nvPr/>
        </p:nvSpPr>
        <p:spPr>
          <a:xfrm>
            <a:off x="5223747" y="1347680"/>
            <a:ext cx="628375" cy="600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2F2AA00-1461-6447-930B-6D3D777E8B64}"/>
              </a:ext>
            </a:extLst>
          </p:cNvPr>
          <p:cNvSpPr txBox="1"/>
          <p:nvPr/>
        </p:nvSpPr>
        <p:spPr>
          <a:xfrm>
            <a:off x="360031" y="1347680"/>
            <a:ext cx="4091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zh-TW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Geographically close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Describes by the same semantics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zh-TW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Preferred by the same user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zh-TW" sz="1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2026652" y="41879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09F7477-0493-0B43-A9CE-E4924DBDE1C0}"/>
              </a:ext>
            </a:extLst>
          </p:cNvPr>
          <p:cNvSpPr/>
          <p:nvPr/>
        </p:nvSpPr>
        <p:spPr>
          <a:xfrm>
            <a:off x="357312" y="2471571"/>
            <a:ext cx="3768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Explore the transition regularities of neighbors to resolve the sparsity issue.</a:t>
            </a:r>
            <a:endParaRPr kumimoji="1" lang="en-US" altLang="zh-TW" sz="1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4288 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4288 1.8518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4288 -3.703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145;p35">
            <a:extLst>
              <a:ext uri="{FF2B5EF4-FFF2-40B4-BE49-F238E27FC236}">
                <a16:creationId xmlns:a16="http://schemas.microsoft.com/office/drawing/2014/main" id="{68E295AE-CB56-BA49-9A17-C92A02AEDD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文字版面配置區 2">
            <a:extLst>
              <a:ext uri="{FF2B5EF4-FFF2-40B4-BE49-F238E27FC236}">
                <a16:creationId xmlns:a16="http://schemas.microsoft.com/office/drawing/2014/main" id="{CDC36000-D54A-7443-92FE-B67C1B3FB2D6}"/>
              </a:ext>
            </a:extLst>
          </p:cNvPr>
          <p:cNvSpPr txBox="1">
            <a:spLocks/>
          </p:cNvSpPr>
          <p:nvPr/>
        </p:nvSpPr>
        <p:spPr>
          <a:xfrm>
            <a:off x="720000" y="1360130"/>
            <a:ext cx="5611200" cy="196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1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1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</a:p>
          <a:p>
            <a:pPr marL="615950" indent="-457200" algn="l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 algn="l"/>
            <a:endParaRPr lang="en-US" altLang="zh-TW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3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1242880" y="438886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PROBLEM FORMULATION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8663381C-0329-2C4A-BFB5-74249E7C2AF5}"/>
              </a:ext>
            </a:extLst>
          </p:cNvPr>
          <p:cNvSpPr/>
          <p:nvPr/>
        </p:nvSpPr>
        <p:spPr>
          <a:xfrm>
            <a:off x="844062" y="1289352"/>
            <a:ext cx="2063535" cy="1989574"/>
          </a:xfrm>
          <a:prstGeom prst="ellipse">
            <a:avLst/>
          </a:prstGeom>
          <a:noFill/>
          <a:ln>
            <a:solidFill>
              <a:schemeClr val="accent4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D8DDCB2-2C35-3546-BD45-AF07A50A00DA}"/>
                  </a:ext>
                </a:extLst>
              </p:cNvPr>
              <p:cNvSpPr txBox="1"/>
              <p:nvPr/>
            </p:nvSpPr>
            <p:spPr>
              <a:xfrm>
                <a:off x="864281" y="2106847"/>
                <a:ext cx="2043316" cy="354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d>
                        </m:sub>
                      </m:sSub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TW" altLang="en-US" sz="1600" b="1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D8DDCB2-2C35-3546-BD45-AF07A50A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1" y="2106847"/>
                <a:ext cx="2043316" cy="354584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>
            <a:extLst>
              <a:ext uri="{FF2B5EF4-FFF2-40B4-BE49-F238E27FC236}">
                <a16:creationId xmlns:a16="http://schemas.microsoft.com/office/drawing/2014/main" id="{36577E3B-8B61-CE43-A2EA-25E1A0B9240A}"/>
              </a:ext>
            </a:extLst>
          </p:cNvPr>
          <p:cNvSpPr/>
          <p:nvPr/>
        </p:nvSpPr>
        <p:spPr>
          <a:xfrm>
            <a:off x="3433438" y="1289352"/>
            <a:ext cx="2063535" cy="198957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B34C45E-4114-E049-9000-8DB4EFFF450A}"/>
                  </a:ext>
                </a:extLst>
              </p:cNvPr>
              <p:cNvSpPr txBox="1"/>
              <p:nvPr/>
            </p:nvSpPr>
            <p:spPr>
              <a:xfrm>
                <a:off x="3532514" y="2113588"/>
                <a:ext cx="1865382" cy="354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d>
                        </m:sub>
                      </m:sSub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TW" altLang="en-US" sz="1600" b="1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B34C45E-4114-E049-9000-8DB4EFFF4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14" y="2113588"/>
                <a:ext cx="1865382" cy="354584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橢圓 15">
            <a:extLst>
              <a:ext uri="{FF2B5EF4-FFF2-40B4-BE49-F238E27FC236}">
                <a16:creationId xmlns:a16="http://schemas.microsoft.com/office/drawing/2014/main" id="{B4649093-42CD-304D-85F8-9AC293DD8A38}"/>
              </a:ext>
            </a:extLst>
          </p:cNvPr>
          <p:cNvSpPr/>
          <p:nvPr/>
        </p:nvSpPr>
        <p:spPr>
          <a:xfrm>
            <a:off x="6185134" y="1289352"/>
            <a:ext cx="2063535" cy="198957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95E0FA9-6DDC-8D4F-9F1E-C0EF1B0E0FFE}"/>
                  </a:ext>
                </a:extLst>
              </p:cNvPr>
              <p:cNvSpPr txBox="1"/>
              <p:nvPr/>
            </p:nvSpPr>
            <p:spPr>
              <a:xfrm>
                <a:off x="6185134" y="2113588"/>
                <a:ext cx="2129878" cy="354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6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TW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16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</m:sub>
                      </m:sSub>
                      <m:r>
                        <a:rPr kumimoji="1" lang="en-US" altLang="zh-TW" sz="1600" b="1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TW" altLang="en-US" sz="1600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95E0FA9-6DDC-8D4F-9F1E-C0EF1B0E0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34" y="2113588"/>
                <a:ext cx="2129878" cy="354584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E2B1F5A4-033A-A44F-B676-8ADD27012C88}"/>
              </a:ext>
            </a:extLst>
          </p:cNvPr>
          <p:cNvSpPr txBox="1"/>
          <p:nvPr/>
        </p:nvSpPr>
        <p:spPr>
          <a:xfrm>
            <a:off x="1439285" y="889242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zh-TW" altLang="en-US" sz="2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30F9F78-8810-CB44-8072-89C7377BA261}"/>
              </a:ext>
            </a:extLst>
          </p:cNvPr>
          <p:cNvSpPr txBox="1"/>
          <p:nvPr/>
        </p:nvSpPr>
        <p:spPr>
          <a:xfrm>
            <a:off x="3932285" y="893512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endParaRPr kumimoji="1" lang="zh-TW" altLang="en-US" sz="2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6D444C2-482C-C24B-9EC5-46771C4076BB}"/>
              </a:ext>
            </a:extLst>
          </p:cNvPr>
          <p:cNvSpPr txBox="1"/>
          <p:nvPr/>
        </p:nvSpPr>
        <p:spPr>
          <a:xfrm>
            <a:off x="5989642" y="883141"/>
            <a:ext cx="2454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 categories &amp; tags</a:t>
            </a:r>
            <a:endParaRPr kumimoji="1" lang="zh-TW" altLang="en-US" sz="20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橢圓 8">
                <a:extLst>
                  <a:ext uri="{FF2B5EF4-FFF2-40B4-BE49-F238E27FC236}">
                    <a16:creationId xmlns:a16="http://schemas.microsoft.com/office/drawing/2014/main" id="{B0908227-90EA-9F43-9980-369AF0C80AFC}"/>
                  </a:ext>
                </a:extLst>
              </p:cNvPr>
              <p:cNvSpPr/>
              <p:nvPr/>
            </p:nvSpPr>
            <p:spPr>
              <a:xfrm>
                <a:off x="1741576" y="2524727"/>
                <a:ext cx="475486" cy="51246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6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zh-TW" altLang="en-US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9" name="橢圓 8">
                <a:extLst>
                  <a:ext uri="{FF2B5EF4-FFF2-40B4-BE49-F238E27FC236}">
                    <a16:creationId xmlns:a16="http://schemas.microsoft.com/office/drawing/2014/main" id="{B0908227-90EA-9F43-9980-369AF0C8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576" y="2524727"/>
                <a:ext cx="475486" cy="51246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90E1E85-BC68-454F-B49C-5188887260E0}"/>
                  </a:ext>
                </a:extLst>
              </p:cNvPr>
              <p:cNvSpPr txBox="1"/>
              <p:nvPr/>
            </p:nvSpPr>
            <p:spPr>
              <a:xfrm>
                <a:off x="746491" y="3615263"/>
                <a:ext cx="1380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𝐻𝑖𝑠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(              )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90E1E85-BC68-454F-B49C-518888726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91" y="3615263"/>
                <a:ext cx="1380121" cy="276999"/>
              </a:xfrm>
              <a:prstGeom prst="rect">
                <a:avLst/>
              </a:prstGeom>
              <a:blipFill>
                <a:blip r:embed="rId7"/>
                <a:stretch>
                  <a:fillRect l="-917" r="-3670" b="-40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50C2FAC-FB39-1349-9A21-D6A34F6C2EFA}"/>
                  </a:ext>
                </a:extLst>
              </p:cNvPr>
              <p:cNvSpPr txBox="1"/>
              <p:nvPr/>
            </p:nvSpPr>
            <p:spPr>
              <a:xfrm>
                <a:off x="2126612" y="3631018"/>
                <a:ext cx="1553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50C2FAC-FB39-1349-9A21-D6A34F6C2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12" y="3631018"/>
                <a:ext cx="1553054" cy="276999"/>
              </a:xfrm>
              <a:prstGeom prst="rect">
                <a:avLst/>
              </a:prstGeom>
              <a:blipFill>
                <a:blip r:embed="rId8"/>
                <a:stretch>
                  <a:fillRect l="-820" r="-4918" b="-4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A1F37C6-7304-1E43-8E30-72DBF810EA3C}"/>
                  </a:ext>
                </a:extLst>
              </p:cNvPr>
              <p:cNvSpPr txBox="1"/>
              <p:nvPr/>
            </p:nvSpPr>
            <p:spPr>
              <a:xfrm>
                <a:off x="3733888" y="3648640"/>
                <a:ext cx="428225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TW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zh-TW" sz="1800" b="0" i="0" smtClean="0">
                        <a:latin typeface="Cambria Math" panose="02040503050406030204" pitchFamily="18" charset="0"/>
                      </a:rPr>
                      <m:t>…, </m:t>
                    </m:r>
                    <m:d>
                      <m:d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zh-TW" sz="180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TW" sz="1800" b="0" i="0" smtClean="0">
                        <a:latin typeface="Cambria Math" panose="02040503050406030204" pitchFamily="18" charset="0"/>
                      </a:rPr>
                      <m:t>…, </m:t>
                    </m:r>
                    <m:r>
                      <a:rPr kumimoji="1" lang="en-US" altLang="zh-TW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sz="1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kumimoji="1" lang="en-US" altLang="zh-TW" sz="1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kumimoji="1" lang="en-US" altLang="zh-TW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TW" sz="1800" dirty="0"/>
                  <a:t>}</a:t>
                </a:r>
                <a:endParaRPr kumimoji="1" lang="zh-TW" altLang="en-US" sz="1800" dirty="0"/>
              </a:p>
              <a:p>
                <a:endParaRPr kumimoji="1" lang="zh-TW" altLang="en-US" sz="1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A1F37C6-7304-1E43-8E30-72DBF810E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88" y="3648640"/>
                <a:ext cx="4282256" cy="553998"/>
              </a:xfrm>
              <a:prstGeom prst="rect">
                <a:avLst/>
              </a:prstGeom>
              <a:blipFill>
                <a:blip r:embed="rId9"/>
                <a:stretch>
                  <a:fillRect l="-1484" t="-139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34B49D54-8E56-2348-A202-8242C8BD4E27}"/>
              </a:ext>
            </a:extLst>
          </p:cNvPr>
          <p:cNvSpPr txBox="1"/>
          <p:nvPr/>
        </p:nvSpPr>
        <p:spPr>
          <a:xfrm>
            <a:off x="2168017" y="4187469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1"/>
                </a:solidFill>
              </a:rPr>
              <a:t>Check-in</a:t>
            </a:r>
            <a:endParaRPr kumimoji="1"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26" name="直線箭頭接點 25">
            <a:extLst>
              <a:ext uri="{FF2B5EF4-FFF2-40B4-BE49-F238E27FC236}">
                <a16:creationId xmlns:a16="http://schemas.microsoft.com/office/drawing/2014/main" id="{68425668-1303-8E44-BC6A-1DAC2857E246}"/>
              </a:ext>
            </a:extLst>
          </p:cNvPr>
          <p:cNvCxnSpPr>
            <a:cxnSpLocks/>
          </p:cNvCxnSpPr>
          <p:nvPr/>
        </p:nvCxnSpPr>
        <p:spPr>
          <a:xfrm flipH="1">
            <a:off x="2530749" y="3970527"/>
            <a:ext cx="53737" cy="21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6DAF983-01FB-084C-ADC4-DB0308BC8CFC}"/>
              </a:ext>
            </a:extLst>
          </p:cNvPr>
          <p:cNvSpPr txBox="1"/>
          <p:nvPr/>
        </p:nvSpPr>
        <p:spPr>
          <a:xfrm>
            <a:off x="361520" y="4179568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1"/>
                </a:solidFill>
              </a:rPr>
              <a:t>Historical sequence</a:t>
            </a:r>
            <a:endParaRPr kumimoji="1"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29" name="直線箭頭接點 28">
            <a:extLst>
              <a:ext uri="{FF2B5EF4-FFF2-40B4-BE49-F238E27FC236}">
                <a16:creationId xmlns:a16="http://schemas.microsoft.com/office/drawing/2014/main" id="{7184F747-9A04-6648-B172-E03D7919B20E}"/>
              </a:ext>
            </a:extLst>
          </p:cNvPr>
          <p:cNvCxnSpPr>
            <a:cxnSpLocks/>
          </p:cNvCxnSpPr>
          <p:nvPr/>
        </p:nvCxnSpPr>
        <p:spPr>
          <a:xfrm flipH="1">
            <a:off x="910308" y="3942588"/>
            <a:ext cx="53737" cy="21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DA130EE2-1815-3948-8601-2DC30D048184}"/>
                  </a:ext>
                </a:extLst>
              </p:cNvPr>
              <p:cNvSpPr txBox="1"/>
              <p:nvPr/>
            </p:nvSpPr>
            <p:spPr>
              <a:xfrm>
                <a:off x="3868322" y="4171833"/>
                <a:ext cx="32573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(            )={                           }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DA130EE2-1815-3948-8601-2DC30D04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322" y="4171833"/>
                <a:ext cx="3257302" cy="307777"/>
              </a:xfrm>
              <a:prstGeom prst="rect">
                <a:avLst/>
              </a:prstGeom>
              <a:blipFill>
                <a:blip r:embed="rId10"/>
                <a:stretch>
                  <a:fillRect t="-8333" r="-389" b="-4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圓角矩形 33">
                <a:extLst>
                  <a:ext uri="{FF2B5EF4-FFF2-40B4-BE49-F238E27FC236}">
                    <a16:creationId xmlns:a16="http://schemas.microsoft.com/office/drawing/2014/main" id="{BDB56AE9-4FDF-3E4A-BC9D-FB2BF962761D}"/>
                  </a:ext>
                </a:extLst>
              </p:cNvPr>
              <p:cNvSpPr/>
              <p:nvPr/>
            </p:nvSpPr>
            <p:spPr>
              <a:xfrm>
                <a:off x="3789339" y="1641404"/>
                <a:ext cx="472714" cy="46544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kumimoji="1" lang="en-US" altLang="zh-TW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zh-TW" altLang="en-US" b="1" dirty="0"/>
              </a:p>
            </p:txBody>
          </p:sp>
        </mc:Choice>
        <mc:Fallback xmlns="">
          <p:sp>
            <p:nvSpPr>
              <p:cNvPr id="34" name="圓角矩形 33">
                <a:extLst>
                  <a:ext uri="{FF2B5EF4-FFF2-40B4-BE49-F238E27FC236}">
                    <a16:creationId xmlns:a16="http://schemas.microsoft.com/office/drawing/2014/main" id="{BDB56AE9-4FDF-3E4A-BC9D-FB2BF9627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339" y="1641404"/>
                <a:ext cx="472714" cy="46544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剪去單一角落矩形 31">
                <a:extLst>
                  <a:ext uri="{FF2B5EF4-FFF2-40B4-BE49-F238E27FC236}">
                    <a16:creationId xmlns:a16="http://schemas.microsoft.com/office/drawing/2014/main" id="{78535070-C7BF-DB4B-8C62-1F04CC6C512A}"/>
                  </a:ext>
                </a:extLst>
              </p:cNvPr>
              <p:cNvSpPr/>
              <p:nvPr/>
            </p:nvSpPr>
            <p:spPr>
              <a:xfrm>
                <a:off x="6701246" y="2571750"/>
                <a:ext cx="515655" cy="465443"/>
              </a:xfrm>
              <a:prstGeom prst="snip1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TW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zh-TW" altLang="en-US" b="1" dirty="0"/>
              </a:p>
            </p:txBody>
          </p:sp>
        </mc:Choice>
        <mc:Fallback xmlns="">
          <p:sp>
            <p:nvSpPr>
              <p:cNvPr id="32" name="剪去單一角落矩形 31">
                <a:extLst>
                  <a:ext uri="{FF2B5EF4-FFF2-40B4-BE49-F238E27FC236}">
                    <a16:creationId xmlns:a16="http://schemas.microsoft.com/office/drawing/2014/main" id="{78535070-C7BF-DB4B-8C62-1F04CC6C5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246" y="2571750"/>
                <a:ext cx="515655" cy="465443"/>
              </a:xfrm>
              <a:prstGeom prst="snip1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剪去單一角落矩形 35">
                <a:extLst>
                  <a:ext uri="{FF2B5EF4-FFF2-40B4-BE49-F238E27FC236}">
                    <a16:creationId xmlns:a16="http://schemas.microsoft.com/office/drawing/2014/main" id="{0C744DC1-AB60-6841-BB63-6269351E817A}"/>
                  </a:ext>
                </a:extLst>
              </p:cNvPr>
              <p:cNvSpPr/>
              <p:nvPr/>
            </p:nvSpPr>
            <p:spPr>
              <a:xfrm>
                <a:off x="6992245" y="1544567"/>
                <a:ext cx="515655" cy="465443"/>
              </a:xfrm>
              <a:prstGeom prst="snip1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kumimoji="1" lang="en-US" altLang="zh-TW" b="1" i="1" smtClean="0"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kumimoji="1" lang="zh-TW" altLang="en-US" b="1" dirty="0"/>
              </a:p>
            </p:txBody>
          </p:sp>
        </mc:Choice>
        <mc:Fallback xmlns="">
          <p:sp>
            <p:nvSpPr>
              <p:cNvPr id="36" name="剪去單一角落矩形 35">
                <a:extLst>
                  <a:ext uri="{FF2B5EF4-FFF2-40B4-BE49-F238E27FC236}">
                    <a16:creationId xmlns:a16="http://schemas.microsoft.com/office/drawing/2014/main" id="{0C744DC1-AB60-6841-BB63-6269351E8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245" y="1544567"/>
                <a:ext cx="515655" cy="465443"/>
              </a:xfrm>
              <a:prstGeom prst="snip1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>
            <a:extLst>
              <a:ext uri="{FF2B5EF4-FFF2-40B4-BE49-F238E27FC236}">
                <a16:creationId xmlns:a16="http://schemas.microsoft.com/office/drawing/2014/main" id="{A8D5552C-30B2-884D-9754-5805A65FA496}"/>
              </a:ext>
            </a:extLst>
          </p:cNvPr>
          <p:cNvSpPr txBox="1"/>
          <p:nvPr/>
        </p:nvSpPr>
        <p:spPr>
          <a:xfrm>
            <a:off x="3479025" y="4737167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1"/>
                </a:solidFill>
              </a:rPr>
              <a:t>Semantics </a:t>
            </a:r>
            <a:endParaRPr kumimoji="1"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38" name="直線箭頭接點 37">
            <a:extLst>
              <a:ext uri="{FF2B5EF4-FFF2-40B4-BE49-F238E27FC236}">
                <a16:creationId xmlns:a16="http://schemas.microsoft.com/office/drawing/2014/main" id="{4F0770BD-023A-7F4E-981D-DA724CB00A72}"/>
              </a:ext>
            </a:extLst>
          </p:cNvPr>
          <p:cNvCxnSpPr>
            <a:cxnSpLocks/>
          </p:cNvCxnSpPr>
          <p:nvPr/>
        </p:nvCxnSpPr>
        <p:spPr>
          <a:xfrm flipH="1">
            <a:off x="3958766" y="4520203"/>
            <a:ext cx="53737" cy="21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2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0.00308 L -0.03784 0.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10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6914E-6 L 0.05746 0.4839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41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031 L -0.12344 0.2833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1413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2623 L -0.07552 0.4830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/>
      <p:bldP spid="23" grpId="0"/>
      <p:bldP spid="22" grpId="0"/>
      <p:bldP spid="24" grpId="0"/>
      <p:bldP spid="28" grpId="0"/>
      <p:bldP spid="27" grpId="0"/>
      <p:bldP spid="34" grpId="0" animBg="1"/>
      <p:bldP spid="34" grpId="1" animBg="1"/>
      <p:bldP spid="32" grpId="0" animBg="1"/>
      <p:bldP spid="32" grpId="1" animBg="1"/>
      <p:bldP spid="36" grpId="0" animBg="1"/>
      <p:bldP spid="36" grpId="1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-1242880" y="438886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PROBLEM FORMULATION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橢圓 8">
                <a:extLst>
                  <a:ext uri="{FF2B5EF4-FFF2-40B4-BE49-F238E27FC236}">
                    <a16:creationId xmlns:a16="http://schemas.microsoft.com/office/drawing/2014/main" id="{B0908227-90EA-9F43-9980-369AF0C80AFC}"/>
                  </a:ext>
                </a:extLst>
              </p:cNvPr>
              <p:cNvSpPr/>
              <p:nvPr/>
            </p:nvSpPr>
            <p:spPr>
              <a:xfrm>
                <a:off x="1528800" y="1468313"/>
                <a:ext cx="475486" cy="51246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6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zh-TW" altLang="en-US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9" name="橢圓 8">
                <a:extLst>
                  <a:ext uri="{FF2B5EF4-FFF2-40B4-BE49-F238E27FC236}">
                    <a16:creationId xmlns:a16="http://schemas.microsoft.com/office/drawing/2014/main" id="{B0908227-90EA-9F43-9980-369AF0C80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800" y="1468313"/>
                <a:ext cx="475486" cy="51246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90E1E85-BC68-454F-B49C-5188887260E0}"/>
                  </a:ext>
                </a:extLst>
              </p:cNvPr>
              <p:cNvSpPr txBox="1"/>
              <p:nvPr/>
            </p:nvSpPr>
            <p:spPr>
              <a:xfrm>
                <a:off x="884278" y="1586047"/>
                <a:ext cx="1380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𝐻𝑖𝑠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(              )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E90E1E85-BC68-454F-B49C-518888726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78" y="1586047"/>
                <a:ext cx="1380121" cy="276999"/>
              </a:xfrm>
              <a:prstGeom prst="rect">
                <a:avLst/>
              </a:prstGeom>
              <a:blipFill>
                <a:blip r:embed="rId4"/>
                <a:stretch>
                  <a:fillRect l="-917" r="-2752" b="-454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50C2FAC-FB39-1349-9A21-D6A34F6C2EFA}"/>
                  </a:ext>
                </a:extLst>
              </p:cNvPr>
              <p:cNvSpPr txBox="1"/>
              <p:nvPr/>
            </p:nvSpPr>
            <p:spPr>
              <a:xfrm>
                <a:off x="2264399" y="1601802"/>
                <a:ext cx="1553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50C2FAC-FB39-1349-9A21-D6A34F6C2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399" y="1601802"/>
                <a:ext cx="1553054" cy="276999"/>
              </a:xfrm>
              <a:prstGeom prst="rect">
                <a:avLst/>
              </a:prstGeom>
              <a:blipFill>
                <a:blip r:embed="rId5"/>
                <a:stretch>
                  <a:fillRect l="-820" r="-4918" b="-4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>
            <a:extLst>
              <a:ext uri="{FF2B5EF4-FFF2-40B4-BE49-F238E27FC236}">
                <a16:creationId xmlns:a16="http://schemas.microsoft.com/office/drawing/2014/main" id="{34B49D54-8E56-2348-A202-8242C8BD4E27}"/>
              </a:ext>
            </a:extLst>
          </p:cNvPr>
          <p:cNvSpPr txBox="1"/>
          <p:nvPr/>
        </p:nvSpPr>
        <p:spPr>
          <a:xfrm>
            <a:off x="2305804" y="2158253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1"/>
                </a:solidFill>
              </a:rPr>
              <a:t>Check-in</a:t>
            </a:r>
            <a:endParaRPr kumimoji="1"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26" name="直線箭頭接點 25">
            <a:extLst>
              <a:ext uri="{FF2B5EF4-FFF2-40B4-BE49-F238E27FC236}">
                <a16:creationId xmlns:a16="http://schemas.microsoft.com/office/drawing/2014/main" id="{68425668-1303-8E44-BC6A-1DAC2857E246}"/>
              </a:ext>
            </a:extLst>
          </p:cNvPr>
          <p:cNvCxnSpPr>
            <a:cxnSpLocks/>
          </p:cNvCxnSpPr>
          <p:nvPr/>
        </p:nvCxnSpPr>
        <p:spPr>
          <a:xfrm flipH="1">
            <a:off x="2668536" y="1941311"/>
            <a:ext cx="53737" cy="21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6DAF983-01FB-084C-ADC4-DB0308BC8CFC}"/>
              </a:ext>
            </a:extLst>
          </p:cNvPr>
          <p:cNvSpPr txBox="1"/>
          <p:nvPr/>
        </p:nvSpPr>
        <p:spPr>
          <a:xfrm>
            <a:off x="499307" y="2150352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1"/>
                </a:solidFill>
              </a:rPr>
              <a:t>Historical sequence</a:t>
            </a:r>
            <a:endParaRPr kumimoji="1"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29" name="直線箭頭接點 28">
            <a:extLst>
              <a:ext uri="{FF2B5EF4-FFF2-40B4-BE49-F238E27FC236}">
                <a16:creationId xmlns:a16="http://schemas.microsoft.com/office/drawing/2014/main" id="{7184F747-9A04-6648-B172-E03D7919B20E}"/>
              </a:ext>
            </a:extLst>
          </p:cNvPr>
          <p:cNvCxnSpPr>
            <a:cxnSpLocks/>
          </p:cNvCxnSpPr>
          <p:nvPr/>
        </p:nvCxnSpPr>
        <p:spPr>
          <a:xfrm flipH="1">
            <a:off x="1048095" y="1913372"/>
            <a:ext cx="53737" cy="21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FEF030A3-BD3D-FD48-86BA-A6011813C1CE}"/>
                  </a:ext>
                </a:extLst>
              </p:cNvPr>
              <p:cNvSpPr txBox="1"/>
              <p:nvPr/>
            </p:nvSpPr>
            <p:spPr>
              <a:xfrm>
                <a:off x="866780" y="4003543"/>
                <a:ext cx="135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𝑇𝑟𝑎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(              )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FEF030A3-BD3D-FD48-86BA-A6011813C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80" y="4003543"/>
                <a:ext cx="1355371" cy="276999"/>
              </a:xfrm>
              <a:prstGeom prst="rect">
                <a:avLst/>
              </a:prstGeom>
              <a:blipFill>
                <a:blip r:embed="rId6"/>
                <a:stretch>
                  <a:fillRect l="-3738" t="-4762" r="-4673" b="-47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橢圓 34">
                <a:extLst>
                  <a:ext uri="{FF2B5EF4-FFF2-40B4-BE49-F238E27FC236}">
                    <a16:creationId xmlns:a16="http://schemas.microsoft.com/office/drawing/2014/main" id="{DB413DBE-E1AE-1A49-9093-FCC036C0E45A}"/>
                  </a:ext>
                </a:extLst>
              </p:cNvPr>
              <p:cNvSpPr/>
              <p:nvPr/>
            </p:nvSpPr>
            <p:spPr>
              <a:xfrm>
                <a:off x="1511302" y="3885809"/>
                <a:ext cx="475486" cy="51246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6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zh-TW" altLang="en-US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5" name="橢圓 34">
                <a:extLst>
                  <a:ext uri="{FF2B5EF4-FFF2-40B4-BE49-F238E27FC236}">
                    <a16:creationId xmlns:a16="http://schemas.microsoft.com/office/drawing/2014/main" id="{DB413DBE-E1AE-1A49-9093-FCC036C0E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02" y="3885809"/>
                <a:ext cx="475486" cy="51246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D03232A9-B57F-EB49-A394-95B415F4419E}"/>
                  </a:ext>
                </a:extLst>
              </p:cNvPr>
              <p:cNvSpPr txBox="1"/>
              <p:nvPr/>
            </p:nvSpPr>
            <p:spPr>
              <a:xfrm>
                <a:off x="2246901" y="3999068"/>
                <a:ext cx="1768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D03232A9-B57F-EB49-A394-95B415F44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01" y="3999068"/>
                <a:ext cx="1768433" cy="276999"/>
              </a:xfrm>
              <a:prstGeom prst="rect">
                <a:avLst/>
              </a:prstGeom>
              <a:blipFill>
                <a:blip r:embed="rId8"/>
                <a:stretch>
                  <a:fillRect l="-1439" r="-3597" b="-40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弧形向下箭號 1">
            <a:extLst>
              <a:ext uri="{FF2B5EF4-FFF2-40B4-BE49-F238E27FC236}">
                <a16:creationId xmlns:a16="http://schemas.microsoft.com/office/drawing/2014/main" id="{05F8B604-A28C-0749-8C7D-5D7194D2C177}"/>
              </a:ext>
            </a:extLst>
          </p:cNvPr>
          <p:cNvSpPr/>
          <p:nvPr/>
        </p:nvSpPr>
        <p:spPr>
          <a:xfrm>
            <a:off x="2718992" y="3885809"/>
            <a:ext cx="235363" cy="1132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40" name="弧形向下箭號 39">
            <a:extLst>
              <a:ext uri="{FF2B5EF4-FFF2-40B4-BE49-F238E27FC236}">
                <a16:creationId xmlns:a16="http://schemas.microsoft.com/office/drawing/2014/main" id="{FFCBC850-8449-6D49-9E80-3614534C49F1}"/>
              </a:ext>
            </a:extLst>
          </p:cNvPr>
          <p:cNvSpPr/>
          <p:nvPr/>
        </p:nvSpPr>
        <p:spPr>
          <a:xfrm>
            <a:off x="3333514" y="3883304"/>
            <a:ext cx="235363" cy="1132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3602C455-BE64-7248-8B28-CA3D169992A9}"/>
              </a:ext>
            </a:extLst>
          </p:cNvPr>
          <p:cNvSpPr txBox="1"/>
          <p:nvPr/>
        </p:nvSpPr>
        <p:spPr>
          <a:xfrm>
            <a:off x="2451887" y="352140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1"/>
                </a:solidFill>
              </a:rPr>
              <a:t>&lt; 12h</a:t>
            </a:r>
            <a:endParaRPr kumimoji="1" lang="zh-TW" altLang="en-US" dirty="0">
              <a:solidFill>
                <a:schemeClr val="accent1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E455981A-DBA0-024B-AEF2-95552490AC02}"/>
              </a:ext>
            </a:extLst>
          </p:cNvPr>
          <p:cNvSpPr txBox="1"/>
          <p:nvPr/>
        </p:nvSpPr>
        <p:spPr>
          <a:xfrm>
            <a:off x="3132838" y="352140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1"/>
                </a:solidFill>
              </a:rPr>
              <a:t>&lt; 12h</a:t>
            </a:r>
            <a:endParaRPr kumimoji="1"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向下箭號 2">
            <a:extLst>
              <a:ext uri="{FF2B5EF4-FFF2-40B4-BE49-F238E27FC236}">
                <a16:creationId xmlns:a16="http://schemas.microsoft.com/office/drawing/2014/main" id="{A71A2CBF-D934-C649-BFD7-0456E4CD7922}"/>
              </a:ext>
            </a:extLst>
          </p:cNvPr>
          <p:cNvSpPr/>
          <p:nvPr/>
        </p:nvSpPr>
        <p:spPr>
          <a:xfrm>
            <a:off x="2105461" y="2846125"/>
            <a:ext cx="400686" cy="584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5FB1289D-1DBC-4249-A750-B69A2877773B}"/>
              </a:ext>
            </a:extLst>
          </p:cNvPr>
          <p:cNvSpPr txBox="1"/>
          <p:nvPr/>
        </p:nvSpPr>
        <p:spPr>
          <a:xfrm>
            <a:off x="564710" y="4604035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chemeClr val="accent1"/>
                </a:solidFill>
              </a:rPr>
              <a:t>Trajectory</a:t>
            </a:r>
            <a:endParaRPr kumimoji="1" lang="zh-TW" altLang="en-US" dirty="0">
              <a:solidFill>
                <a:schemeClr val="accent1"/>
              </a:solidFill>
            </a:endParaRPr>
          </a:p>
        </p:txBody>
      </p:sp>
      <p:cxnSp>
        <p:nvCxnSpPr>
          <p:cNvPr id="45" name="直線箭頭接點 44">
            <a:extLst>
              <a:ext uri="{FF2B5EF4-FFF2-40B4-BE49-F238E27FC236}">
                <a16:creationId xmlns:a16="http://schemas.microsoft.com/office/drawing/2014/main" id="{433024A8-C457-9B47-87F6-0E7042193D99}"/>
              </a:ext>
            </a:extLst>
          </p:cNvPr>
          <p:cNvCxnSpPr>
            <a:cxnSpLocks/>
          </p:cNvCxnSpPr>
          <p:nvPr/>
        </p:nvCxnSpPr>
        <p:spPr>
          <a:xfrm flipH="1">
            <a:off x="1048095" y="4357171"/>
            <a:ext cx="53737" cy="21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向下箭號 45">
            <a:extLst>
              <a:ext uri="{FF2B5EF4-FFF2-40B4-BE49-F238E27FC236}">
                <a16:creationId xmlns:a16="http://schemas.microsoft.com/office/drawing/2014/main" id="{FD34F9F0-1849-194E-B7ED-32D097D929CF}"/>
              </a:ext>
            </a:extLst>
          </p:cNvPr>
          <p:cNvSpPr/>
          <p:nvPr/>
        </p:nvSpPr>
        <p:spPr>
          <a:xfrm rot="16200000">
            <a:off x="4664062" y="2587362"/>
            <a:ext cx="400686" cy="584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C22D081E-0F9C-664A-9681-2C2B864C8992}"/>
                  </a:ext>
                </a:extLst>
              </p:cNvPr>
              <p:cNvSpPr txBox="1"/>
              <p:nvPr/>
            </p:nvSpPr>
            <p:spPr>
              <a:xfrm>
                <a:off x="5776280" y="2310091"/>
                <a:ext cx="18641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kumimoji="1" lang="en-US" altLang="zh-TW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kumimoji="1" lang="en-US" altLang="zh-TW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kumimoji="1" lang="en-US" altLang="zh-TW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TW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kumimoji="1" lang="en-US" altLang="zh-TW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kumimoji="1" lang="en-US" altLang="zh-TW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kumimoji="1" lang="en-US" altLang="zh-TW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kumimoji="1" lang="en-US" altLang="zh-TW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kumimoji="1" lang="en-US" altLang="zh-TW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zh-TW" alt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C22D081E-0F9C-664A-9681-2C2B864C8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80" y="2310091"/>
                <a:ext cx="1864100" cy="369332"/>
              </a:xfrm>
              <a:prstGeom prst="rect">
                <a:avLst/>
              </a:prstGeom>
              <a:blipFill>
                <a:blip r:embed="rId9"/>
                <a:stretch>
                  <a:fillRect l="-5479" r="-4795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CF725A50-6293-E042-89F9-0870DF35A50A}"/>
                  </a:ext>
                </a:extLst>
              </p:cNvPr>
              <p:cNvSpPr txBox="1"/>
              <p:nvPr/>
            </p:nvSpPr>
            <p:spPr>
              <a:xfrm>
                <a:off x="5399964" y="2971828"/>
                <a:ext cx="30719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TW" sz="2000" dirty="0">
                    <a:solidFill>
                      <a:schemeClr val="accent1"/>
                    </a:solidFill>
                  </a:rPr>
                  <a:t>A list of locations that         would visit at time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kumimoji="1" lang="zh-TW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CF725A50-6293-E042-89F9-0870DF35A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64" y="2971828"/>
                <a:ext cx="3071911" cy="707886"/>
              </a:xfrm>
              <a:prstGeom prst="rect">
                <a:avLst/>
              </a:prstGeom>
              <a:blipFill>
                <a:blip r:embed="rId10"/>
                <a:stretch>
                  <a:fillRect l="-2066" t="-5455" r="-6612" b="-16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橢圓 48">
                <a:extLst>
                  <a:ext uri="{FF2B5EF4-FFF2-40B4-BE49-F238E27FC236}">
                    <a16:creationId xmlns:a16="http://schemas.microsoft.com/office/drawing/2014/main" id="{F64E903F-B98B-924C-96CD-4826BC27A32C}"/>
                  </a:ext>
                </a:extLst>
              </p:cNvPr>
              <p:cNvSpPr/>
              <p:nvPr/>
            </p:nvSpPr>
            <p:spPr>
              <a:xfrm>
                <a:off x="8006970" y="2846125"/>
                <a:ext cx="475486" cy="51246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6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kumimoji="1" lang="en-US" altLang="zh-TW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zh-TW" altLang="en-US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9" name="橢圓 48">
                <a:extLst>
                  <a:ext uri="{FF2B5EF4-FFF2-40B4-BE49-F238E27FC236}">
                    <a16:creationId xmlns:a16="http://schemas.microsoft.com/office/drawing/2014/main" id="{F64E903F-B98B-924C-96CD-4826BC27A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970" y="2846125"/>
                <a:ext cx="475486" cy="51246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6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7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512 " pathEditMode="relative" ptsTypes="AA">
                                      <p:cBhvr>
                                        <p:cTn id="4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512 " pathEditMode="relative" ptsTypes="AA">
                                      <p:cBhvr>
                                        <p:cTn id="4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512 " pathEditMode="relative" ptsTypes="AA">
                                      <p:cBhvr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512 " pathEditMode="relative" ptsTypes="AA">
                                      <p:cBhvr>
                                        <p:cTn id="5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512 " pathEditMode="relative" ptsTypes="AA">
                                      <p:cBhvr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512 " pathEditMode="relative" ptsTypes="AA">
                                      <p:cBhvr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512 " pathEditMode="relative" ptsTypes="AA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512 " pathEditMode="relative" ptsTypes="AA">
                                      <p:cBhvr>
                                        <p:cTn id="6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512 " pathEditMode="relative" ptsTypes="AA">
                                      <p:cBhvr>
                                        <p:cTn id="6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3" grpId="0"/>
      <p:bldP spid="24" grpId="0"/>
      <p:bldP spid="28" grpId="0"/>
      <p:bldP spid="30" grpId="0"/>
      <p:bldP spid="30" grpId="1"/>
      <p:bldP spid="35" grpId="0" animBg="1"/>
      <p:bldP spid="35" grpId="1" animBg="1"/>
      <p:bldP spid="39" grpId="0"/>
      <p:bldP spid="39" grpId="1"/>
      <p:bldP spid="2" grpId="0" animBg="1"/>
      <p:bldP spid="2" grpId="1" animBg="1"/>
      <p:bldP spid="40" grpId="0" animBg="1"/>
      <p:bldP spid="40" grpId="1" animBg="1"/>
      <p:bldP spid="41" grpId="0"/>
      <p:bldP spid="41" grpId="1"/>
      <p:bldP spid="42" grpId="0"/>
      <p:bldP spid="42" grpId="1"/>
      <p:bldP spid="3" grpId="0" animBg="1"/>
      <p:bldP spid="3" grpId="1" animBg="1"/>
      <p:bldP spid="44" grpId="0"/>
      <p:bldP spid="44" grpId="1"/>
      <p:bldP spid="46" grpId="0" animBg="1"/>
      <p:bldP spid="47" grpId="0"/>
      <p:bldP spid="48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54"/>
          <p:cNvSpPr txBox="1">
            <a:spLocks noGrp="1"/>
          </p:cNvSpPr>
          <p:nvPr>
            <p:ph type="title"/>
          </p:nvPr>
        </p:nvSpPr>
        <p:spPr>
          <a:xfrm>
            <a:off x="138415" y="409165"/>
            <a:ext cx="886717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METHOD: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ttentional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ecurrent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eural </a:t>
            </a:r>
            <a:r>
              <a:rPr lang="en" sz="3200" b="1" dirty="0">
                <a:solidFill>
                  <a:schemeClr val="accent4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etwork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D171EE-18AF-FD45-9389-B26BE333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58" y="754617"/>
            <a:ext cx="6648482" cy="422902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946D279-ECE0-514E-A6E6-8725CA9DB473}"/>
              </a:ext>
            </a:extLst>
          </p:cNvPr>
          <p:cNvSpPr/>
          <p:nvPr/>
        </p:nvSpPr>
        <p:spPr>
          <a:xfrm>
            <a:off x="1139869" y="851769"/>
            <a:ext cx="7290148" cy="253025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70EBEBE-7B75-A44B-8F1B-AC42CDE2BF3F}"/>
              </a:ext>
            </a:extLst>
          </p:cNvPr>
          <p:cNvSpPr/>
          <p:nvPr/>
        </p:nvSpPr>
        <p:spPr>
          <a:xfrm>
            <a:off x="1039660" y="795736"/>
            <a:ext cx="7290148" cy="98955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C919DF4-841B-D74C-AD8B-89AB2840F04C}"/>
              </a:ext>
            </a:extLst>
          </p:cNvPr>
          <p:cNvSpPr/>
          <p:nvPr/>
        </p:nvSpPr>
        <p:spPr>
          <a:xfrm>
            <a:off x="1039660" y="3382026"/>
            <a:ext cx="7290148" cy="169876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304ED55-8900-F84B-BC87-B97F54A03E94}"/>
              </a:ext>
            </a:extLst>
          </p:cNvPr>
          <p:cNvSpPr/>
          <p:nvPr/>
        </p:nvSpPr>
        <p:spPr>
          <a:xfrm>
            <a:off x="1139869" y="1743687"/>
            <a:ext cx="7290148" cy="30814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71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Project research">
  <a:themeElements>
    <a:clrScheme name="Simple Light">
      <a:dk1>
        <a:srgbClr val="045A68"/>
      </a:dk1>
      <a:lt1>
        <a:srgbClr val="FFFFFF"/>
      </a:lt1>
      <a:dk2>
        <a:srgbClr val="263238"/>
      </a:dk2>
      <a:lt2>
        <a:srgbClr val="455A64"/>
      </a:lt2>
      <a:accent1>
        <a:srgbClr val="045A68"/>
      </a:accent1>
      <a:accent2>
        <a:srgbClr val="19B5B1"/>
      </a:accent2>
      <a:accent3>
        <a:srgbClr val="B78876"/>
      </a:accent3>
      <a:accent4>
        <a:srgbClr val="FFBE9D"/>
      </a:accent4>
      <a:accent5>
        <a:srgbClr val="EBEBEB"/>
      </a:accent5>
      <a:accent6>
        <a:srgbClr val="E0E0E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560</Words>
  <Application>Microsoft Office PowerPoint</Application>
  <PresentationFormat>如螢幕大小 (16:9)</PresentationFormat>
  <Paragraphs>187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Josefin Sans</vt:lpstr>
      <vt:lpstr>Lilita One</vt:lpstr>
      <vt:lpstr>Marvel</vt:lpstr>
      <vt:lpstr>新細明體</vt:lpstr>
      <vt:lpstr>Arial</vt:lpstr>
      <vt:lpstr>Calibri</vt:lpstr>
      <vt:lpstr>Cambria Math</vt:lpstr>
      <vt:lpstr>Wingdings</vt:lpstr>
      <vt:lpstr>Project research</vt:lpstr>
      <vt:lpstr>An Attentional Recurrent Neural Network for Personalized Next Location Recommendation</vt:lpstr>
      <vt:lpstr>OUTLINE</vt:lpstr>
      <vt:lpstr>OUTLINE</vt:lpstr>
      <vt:lpstr>INTRODUCTION</vt:lpstr>
      <vt:lpstr>INTRODUCTION</vt:lpstr>
      <vt:lpstr>OUTLINE</vt:lpstr>
      <vt:lpstr>PROBLEM FORMULATION</vt:lpstr>
      <vt:lpstr>PROBLEM FORMULATION</vt:lpstr>
      <vt:lpstr>METHOD: Attentional Recurrent Neural Network</vt:lpstr>
      <vt:lpstr>METHOD: Attentional Recurrent Neural Network</vt:lpstr>
      <vt:lpstr>METHOD: Attentional Recurrent Neural Network</vt:lpstr>
      <vt:lpstr>MULTI-MODAL EMBEDDING LAYER </vt:lpstr>
      <vt:lpstr>METHOD: Attentional Recurrent Neural Network</vt:lpstr>
      <vt:lpstr>NEIGHBOR DISCOVERY</vt:lpstr>
      <vt:lpstr>METHOD: Attentional Recurrent Neural Network</vt:lpstr>
      <vt:lpstr>ATTENTION LAYER</vt:lpstr>
      <vt:lpstr>METHOD: Attentional Recurrent Neural Network</vt:lpstr>
      <vt:lpstr>RECURRENT LAYER</vt:lpstr>
      <vt:lpstr>METHOD: Attentional Recurrent Neural Network</vt:lpstr>
      <vt:lpstr>OUTPUT LAYER</vt:lpstr>
      <vt:lpstr>MODEL OPTIMIZATION</vt:lpstr>
      <vt:lpstr>OUTLINE</vt:lpstr>
      <vt:lpstr>DATASET</vt:lpstr>
      <vt:lpstr>ANALYSIS OF META-PATHS</vt:lpstr>
      <vt:lpstr>ANALYSIS OF TIME THRESHOLD</vt:lpstr>
      <vt:lpstr>COMPARARIVE RESULTS</vt:lpstr>
      <vt:lpstr>OUTLINE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Attentional Recurrent Neural Network for Personalized Next Location Recommendation</dc:title>
  <dc:creator>KDD</dc:creator>
  <cp:lastModifiedBy>KDD</cp:lastModifiedBy>
  <cp:revision>57</cp:revision>
  <dcterms:modified xsi:type="dcterms:W3CDTF">2020-09-10T08:04:30Z</dcterms:modified>
</cp:coreProperties>
</file>